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304" r:id="rId3"/>
    <p:sldId id="327" r:id="rId4"/>
    <p:sldId id="328" r:id="rId5"/>
    <p:sldId id="307" r:id="rId6"/>
    <p:sldId id="326" r:id="rId7"/>
    <p:sldId id="325" r:id="rId8"/>
    <p:sldId id="305" r:id="rId9"/>
    <p:sldId id="329" r:id="rId10"/>
    <p:sldId id="317" r:id="rId11"/>
    <p:sldId id="316" r:id="rId12"/>
    <p:sldId id="330" r:id="rId13"/>
    <p:sldId id="324" r:id="rId14"/>
    <p:sldId id="308" r:id="rId15"/>
    <p:sldId id="323" r:id="rId16"/>
    <p:sldId id="331" r:id="rId17"/>
    <p:sldId id="334" r:id="rId18"/>
    <p:sldId id="333" r:id="rId19"/>
    <p:sldId id="332" r:id="rId20"/>
    <p:sldId id="321" r:id="rId21"/>
    <p:sldId id="264" r:id="rId22"/>
    <p:sldId id="270" r:id="rId23"/>
    <p:sldId id="268" r:id="rId24"/>
    <p:sldId id="337" r:id="rId25"/>
    <p:sldId id="267" r:id="rId26"/>
    <p:sldId id="335" r:id="rId27"/>
    <p:sldId id="336" r:id="rId28"/>
    <p:sldId id="302" r:id="rId29"/>
    <p:sldId id="301" r:id="rId30"/>
    <p:sldId id="296" r:id="rId31"/>
    <p:sldId id="297" r:id="rId32"/>
    <p:sldId id="29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4660"/>
  </p:normalViewPr>
  <p:slideViewPr>
    <p:cSldViewPr>
      <p:cViewPr>
        <p:scale>
          <a:sx n="94" d="100"/>
          <a:sy n="94" d="100"/>
        </p:scale>
        <p:origin x="-1518"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92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92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92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B29C8BF-5A3B-4117-A9C6-106690BEF090}" type="slidenum">
              <a:rPr lang="en-US"/>
              <a:pPr>
                <a:defRPr/>
              </a:pPr>
              <a:t>‹nr.›</a:t>
            </a:fld>
            <a:endParaRPr lang="en-US"/>
          </a:p>
        </p:txBody>
      </p:sp>
    </p:spTree>
    <p:extLst>
      <p:ext uri="{BB962C8B-B14F-4D97-AF65-F5344CB8AC3E}">
        <p14:creationId xmlns:p14="http://schemas.microsoft.com/office/powerpoint/2010/main" val="3345971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C1735D8-EBA9-4194-A153-F38E9EEEB734}" type="slidenum">
              <a:rPr lang="en-US"/>
              <a:pPr>
                <a:defRPr/>
              </a:pPr>
              <a:t>‹nr.›</a:t>
            </a:fld>
            <a:endParaRPr lang="en-US"/>
          </a:p>
        </p:txBody>
      </p:sp>
    </p:spTree>
    <p:extLst>
      <p:ext uri="{BB962C8B-B14F-4D97-AF65-F5344CB8AC3E}">
        <p14:creationId xmlns:p14="http://schemas.microsoft.com/office/powerpoint/2010/main" val="29868739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70C16-A8AA-46E1-8064-07801CF8F02E}" type="slidenum">
              <a:rPr lang="en-US"/>
              <a:pPr/>
              <a:t>1</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is-IS"/>
          </a:p>
        </p:txBody>
      </p:sp>
    </p:spTree>
    <p:extLst>
      <p:ext uri="{BB962C8B-B14F-4D97-AF65-F5344CB8AC3E}">
        <p14:creationId xmlns:p14="http://schemas.microsoft.com/office/powerpoint/2010/main" val="103244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dirty="0"/>
          </a:p>
        </p:txBody>
      </p:sp>
      <p:sp>
        <p:nvSpPr>
          <p:cNvPr id="4" name="Slide Number Placeholder 3"/>
          <p:cNvSpPr>
            <a:spLocks noGrp="1"/>
          </p:cNvSpPr>
          <p:nvPr>
            <p:ph type="sldNum" sz="quarter" idx="10"/>
          </p:nvPr>
        </p:nvSpPr>
        <p:spPr/>
        <p:txBody>
          <a:bodyPr/>
          <a:lstStyle/>
          <a:p>
            <a:fld id="{C6A4BEF3-1FF4-4CAA-BF2F-D38E28DBE303}" type="slidenum">
              <a:rPr lang="en-US" smtClean="0"/>
              <a:pPr/>
              <a:t>10</a:t>
            </a:fld>
            <a:endParaRPr lang="en-US"/>
          </a:p>
        </p:txBody>
      </p:sp>
    </p:spTree>
    <p:extLst>
      <p:ext uri="{BB962C8B-B14F-4D97-AF65-F5344CB8AC3E}">
        <p14:creationId xmlns:p14="http://schemas.microsoft.com/office/powerpoint/2010/main" val="294954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Yet</a:t>
            </a:r>
            <a:r>
              <a:rPr lang="is-IS" baseline="0" dirty="0" smtClean="0"/>
              <a:t> the regions reflect days gone by ... </a:t>
            </a:r>
          </a:p>
          <a:p>
            <a:endParaRPr lang="is-IS" baseline="0" dirty="0" smtClean="0"/>
          </a:p>
          <a:p>
            <a:r>
              <a:rPr lang="is-IS" baseline="0" dirty="0" smtClean="0"/>
              <a:t>The regional development agencies are reflecting voting districts as they were defined in 1959. Things have changed and this picture goes to show the overall demography of Iceland today and how regions are larger or smaller then they should be in terms of the demographic representation. </a:t>
            </a:r>
            <a:endParaRPr lang="is-IS" dirty="0"/>
          </a:p>
        </p:txBody>
      </p:sp>
      <p:sp>
        <p:nvSpPr>
          <p:cNvPr id="4" name="Slide Number Placeholder 3"/>
          <p:cNvSpPr>
            <a:spLocks noGrp="1"/>
          </p:cNvSpPr>
          <p:nvPr>
            <p:ph type="sldNum" sz="quarter" idx="10"/>
          </p:nvPr>
        </p:nvSpPr>
        <p:spPr/>
        <p:txBody>
          <a:bodyPr/>
          <a:lstStyle/>
          <a:p>
            <a:fld id="{C6A4BEF3-1FF4-4CAA-BF2F-D38E28DBE303}" type="slidenum">
              <a:rPr lang="en-US" smtClean="0"/>
              <a:pPr/>
              <a:t>11</a:t>
            </a:fld>
            <a:endParaRPr lang="en-US"/>
          </a:p>
        </p:txBody>
      </p:sp>
    </p:spTree>
    <p:extLst>
      <p:ext uri="{BB962C8B-B14F-4D97-AF65-F5344CB8AC3E}">
        <p14:creationId xmlns:p14="http://schemas.microsoft.com/office/powerpoint/2010/main" val="781391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A4BEF3-1FF4-4CAA-BF2F-D38E28DBE303}" type="slidenum">
              <a:rPr lang="en-US" smtClean="0"/>
              <a:pPr/>
              <a:t>30</a:t>
            </a:fld>
            <a:endParaRPr lang="en-US"/>
          </a:p>
        </p:txBody>
      </p:sp>
    </p:spTree>
    <p:extLst>
      <p:ext uri="{BB962C8B-B14F-4D97-AF65-F5344CB8AC3E}">
        <p14:creationId xmlns:p14="http://schemas.microsoft.com/office/powerpoint/2010/main" val="704180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So it is possible, therefore, for a hegemonic power to be hidden in the guise of an apparently private business venture like </a:t>
            </a:r>
            <a:r>
              <a:rPr lang="en-GB" sz="1200" kern="1200" dirty="0" err="1" smtClean="0">
                <a:solidFill>
                  <a:schemeClr val="tx1"/>
                </a:solidFill>
                <a:effectLst/>
                <a:latin typeface="Arial" charset="0"/>
                <a:ea typeface="+mn-ea"/>
                <a:cs typeface="+mn-cs"/>
              </a:rPr>
              <a:t>Nubo’s</a:t>
            </a:r>
            <a:r>
              <a:rPr lang="en-GB" sz="1200" kern="1200" dirty="0" smtClean="0">
                <a:solidFill>
                  <a:schemeClr val="tx1"/>
                </a:solidFill>
                <a:effectLst/>
                <a:latin typeface="Arial" charset="0"/>
                <a:ea typeface="+mn-ea"/>
                <a:cs typeface="+mn-cs"/>
              </a:rPr>
              <a:t>. This is a potential example of what George Soros called the ‘unholy alliance between government and business’ (quoted in Docherty, 2012, p. 43).   </a:t>
            </a:r>
            <a:endParaRPr lang="is-I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endParaRPr lang="is-I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There is, nevertheless, one other method by which imperial states could expand, one which has been neglected by historians of empire: they could be purchased. In other words, empire appears less as a contest of the Parker Brothers/</a:t>
            </a:r>
            <a:r>
              <a:rPr lang="en-GB" sz="1200" kern="1200" dirty="0" err="1" smtClean="0">
                <a:solidFill>
                  <a:schemeClr val="tx1"/>
                </a:solidFill>
                <a:effectLst/>
                <a:latin typeface="Arial" charset="0"/>
                <a:ea typeface="+mn-ea"/>
                <a:cs typeface="+mn-cs"/>
              </a:rPr>
              <a:t>Hasbo’s</a:t>
            </a:r>
            <a:r>
              <a:rPr lang="en-GB" sz="1200" kern="1200" dirty="0" smtClean="0">
                <a:solidFill>
                  <a:schemeClr val="tx1"/>
                </a:solidFill>
                <a:effectLst/>
                <a:latin typeface="Arial" charset="0"/>
                <a:ea typeface="+mn-ea"/>
                <a:cs typeface="+mn-cs"/>
              </a:rPr>
              <a:t> board game </a:t>
            </a:r>
            <a:r>
              <a:rPr lang="en-GB" sz="1200" i="1" kern="1200" dirty="0" smtClean="0">
                <a:solidFill>
                  <a:schemeClr val="tx1"/>
                </a:solidFill>
                <a:effectLst/>
                <a:latin typeface="Arial" charset="0"/>
                <a:ea typeface="+mn-ea"/>
                <a:cs typeface="+mn-cs"/>
              </a:rPr>
              <a:t>Risk </a:t>
            </a:r>
            <a:r>
              <a:rPr lang="en-GB" sz="1200" kern="1200" dirty="0" smtClean="0">
                <a:solidFill>
                  <a:schemeClr val="tx1"/>
                </a:solidFill>
                <a:effectLst/>
                <a:latin typeface="Arial" charset="0"/>
                <a:ea typeface="+mn-ea"/>
                <a:cs typeface="+mn-cs"/>
              </a:rPr>
              <a:t>and more as a game of </a:t>
            </a:r>
            <a:r>
              <a:rPr lang="en-GB" sz="1200" i="1" kern="1200" dirty="0" smtClean="0">
                <a:solidFill>
                  <a:schemeClr val="tx1"/>
                </a:solidFill>
                <a:effectLst/>
                <a:latin typeface="Arial" charset="0"/>
                <a:ea typeface="+mn-ea"/>
                <a:cs typeface="+mn-cs"/>
              </a:rPr>
              <a:t>Monopoly</a:t>
            </a:r>
            <a:r>
              <a:rPr lang="en-GB" sz="1200" kern="1200" dirty="0" smtClean="0">
                <a:solidFill>
                  <a:schemeClr val="tx1"/>
                </a:solidFill>
                <a:effectLst/>
                <a:latin typeface="Arial" charset="0"/>
                <a:ea typeface="+mn-ea"/>
                <a:cs typeface="+mn-cs"/>
              </a:rPr>
              <a:t>. A tendency to overlook expansion by purchase could in fact be one reason why the United States is not often considered to be a 19</a:t>
            </a:r>
            <a:r>
              <a:rPr lang="en-GB" sz="1200" kern="1200" baseline="30000" dirty="0" smtClean="0">
                <a:solidFill>
                  <a:schemeClr val="tx1"/>
                </a:solidFill>
                <a:effectLst/>
                <a:latin typeface="Arial" charset="0"/>
                <a:ea typeface="+mn-ea"/>
                <a:cs typeface="+mn-cs"/>
              </a:rPr>
              <a:t>th</a:t>
            </a:r>
            <a:r>
              <a:rPr lang="en-GB" sz="1200" kern="1200" dirty="0" smtClean="0">
                <a:solidFill>
                  <a:schemeClr val="tx1"/>
                </a:solidFill>
                <a:effectLst/>
                <a:latin typeface="Arial" charset="0"/>
                <a:ea typeface="+mn-ea"/>
                <a:cs typeface="+mn-cs"/>
              </a:rPr>
              <a:t> Century imperial power (Mann, 2008, p. 7). All the while the United States remains a champion finalist at the ‘Great Game’ of monopoly imperialism, exemplified by the territorial purchases of Louisiana (1803), Gadsden (1853), Alaska (1867) and the former Danish West Indies (1916). As Charles Sumner, Chairman of the Senate Foreign Relations Committee at the time of the Alaska Purchase, admitted: ‘Our territorial acquisitions are among the landmarks of our history… There are few anywhere who could hear of a considerable accession of territory, obtained peacefully and honestly…’ (Sumner, 1867, pp. 12-13). </a:t>
            </a:r>
            <a:endParaRPr lang="is-IS"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C6A4BEF3-1FF4-4CAA-BF2F-D38E28DBE303}" type="slidenum">
              <a:rPr lang="en-US" smtClean="0"/>
              <a:pPr/>
              <a:t>31</a:t>
            </a:fld>
            <a:endParaRPr lang="en-US"/>
          </a:p>
        </p:txBody>
      </p:sp>
    </p:spTree>
    <p:extLst>
      <p:ext uri="{BB962C8B-B14F-4D97-AF65-F5344CB8AC3E}">
        <p14:creationId xmlns:p14="http://schemas.microsoft.com/office/powerpoint/2010/main" val="3760958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7" descr="Logo"/>
          <p:cNvPicPr>
            <a:picLocks noChangeAspect="1" noChangeArrowheads="1"/>
          </p:cNvPicPr>
          <p:nvPr/>
        </p:nvPicPr>
        <p:blipFill>
          <a:blip r:embed="rId2">
            <a:lum bright="-8000"/>
            <a:extLst>
              <a:ext uri="{28A0092B-C50C-407E-A947-70E740481C1C}">
                <a14:useLocalDpi xmlns:a14="http://schemas.microsoft.com/office/drawing/2010/main" val="0"/>
              </a:ext>
            </a:extLst>
          </a:blip>
          <a:srcRect/>
          <a:stretch>
            <a:fillRect/>
          </a:stretch>
        </p:blipFill>
        <p:spPr bwMode="auto">
          <a:xfrm>
            <a:off x="1447800" y="1828800"/>
            <a:ext cx="6243638"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endParaRPr lang="en-US"/>
          </a:p>
        </p:txBody>
      </p:sp>
      <p:sp>
        <p:nvSpPr>
          <p:cNvPr id="6" name="Rectangle 5"/>
          <p:cNvSpPr>
            <a:spLocks noGrp="1" noChangeArrowheads="1"/>
          </p:cNvSpPr>
          <p:nvPr>
            <p:ph type="ftr" sz="quarter" idx="11"/>
          </p:nvPr>
        </p:nvSpPr>
        <p:spPr/>
        <p:txBody>
          <a:bodyPr/>
          <a:lstStyle>
            <a:lvl1pPr>
              <a:defRPr smtClean="0"/>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D25D91B1-86A4-4D00-AB9D-BF009C0FEB35}" type="slidenum">
              <a:rPr lang="en-US"/>
              <a:pPr>
                <a:defRPr/>
              </a:pPr>
              <a:t>‹nr.›</a:t>
            </a:fld>
            <a:endParaRPr lang="en-US"/>
          </a:p>
        </p:txBody>
      </p:sp>
    </p:spTree>
    <p:extLst>
      <p:ext uri="{BB962C8B-B14F-4D97-AF65-F5344CB8AC3E}">
        <p14:creationId xmlns:p14="http://schemas.microsoft.com/office/powerpoint/2010/main" val="21446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039FB9-3D46-4A67-9BA0-2EE943B1F963}" type="slidenum">
              <a:rPr lang="en-US"/>
              <a:pPr>
                <a:defRPr/>
              </a:pPr>
              <a:t>‹nr.›</a:t>
            </a:fld>
            <a:endParaRPr lang="en-US"/>
          </a:p>
        </p:txBody>
      </p:sp>
    </p:spTree>
    <p:extLst>
      <p:ext uri="{BB962C8B-B14F-4D97-AF65-F5344CB8AC3E}">
        <p14:creationId xmlns:p14="http://schemas.microsoft.com/office/powerpoint/2010/main" val="133321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7C6F8A-36A5-4484-9D23-E12E1508FE6B}" type="slidenum">
              <a:rPr lang="en-US"/>
              <a:pPr>
                <a:defRPr/>
              </a:pPr>
              <a:t>‹nr.›</a:t>
            </a:fld>
            <a:endParaRPr lang="en-US"/>
          </a:p>
        </p:txBody>
      </p:sp>
    </p:spTree>
    <p:extLst>
      <p:ext uri="{BB962C8B-B14F-4D97-AF65-F5344CB8AC3E}">
        <p14:creationId xmlns:p14="http://schemas.microsoft.com/office/powerpoint/2010/main" val="134025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C30AE7-E168-4AA9-841F-8B63110565C0}" type="slidenum">
              <a:rPr lang="en-US"/>
              <a:pPr>
                <a:defRPr/>
              </a:pPr>
              <a:t>‹nr.›</a:t>
            </a:fld>
            <a:endParaRPr lang="en-US"/>
          </a:p>
        </p:txBody>
      </p:sp>
    </p:spTree>
    <p:extLst>
      <p:ext uri="{BB962C8B-B14F-4D97-AF65-F5344CB8AC3E}">
        <p14:creationId xmlns:p14="http://schemas.microsoft.com/office/powerpoint/2010/main" val="311615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1500E-922B-47AF-B436-E0DA1128F2A1}" type="slidenum">
              <a:rPr lang="en-US"/>
              <a:pPr>
                <a:defRPr/>
              </a:pPr>
              <a:t>‹nr.›</a:t>
            </a:fld>
            <a:endParaRPr lang="en-US"/>
          </a:p>
        </p:txBody>
      </p:sp>
    </p:spTree>
    <p:extLst>
      <p:ext uri="{BB962C8B-B14F-4D97-AF65-F5344CB8AC3E}">
        <p14:creationId xmlns:p14="http://schemas.microsoft.com/office/powerpoint/2010/main" val="362792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B460F-E18B-45A1-8EC6-44F8AF898957}" type="slidenum">
              <a:rPr lang="en-US"/>
              <a:pPr>
                <a:defRPr/>
              </a:pPr>
              <a:t>‹nr.›</a:t>
            </a:fld>
            <a:endParaRPr lang="en-US"/>
          </a:p>
        </p:txBody>
      </p:sp>
    </p:spTree>
    <p:extLst>
      <p:ext uri="{BB962C8B-B14F-4D97-AF65-F5344CB8AC3E}">
        <p14:creationId xmlns:p14="http://schemas.microsoft.com/office/powerpoint/2010/main" val="285301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E2C7C2-FA03-4977-B5B5-B206757E023A}" type="slidenum">
              <a:rPr lang="en-US"/>
              <a:pPr>
                <a:defRPr/>
              </a:pPr>
              <a:t>‹nr.›</a:t>
            </a:fld>
            <a:endParaRPr lang="en-US"/>
          </a:p>
        </p:txBody>
      </p:sp>
    </p:spTree>
    <p:extLst>
      <p:ext uri="{BB962C8B-B14F-4D97-AF65-F5344CB8AC3E}">
        <p14:creationId xmlns:p14="http://schemas.microsoft.com/office/powerpoint/2010/main" val="49611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2591F8-C881-4717-BA0A-36A1B6436A69}" type="slidenum">
              <a:rPr lang="en-US"/>
              <a:pPr>
                <a:defRPr/>
              </a:pPr>
              <a:t>‹nr.›</a:t>
            </a:fld>
            <a:endParaRPr lang="en-US"/>
          </a:p>
        </p:txBody>
      </p:sp>
    </p:spTree>
    <p:extLst>
      <p:ext uri="{BB962C8B-B14F-4D97-AF65-F5344CB8AC3E}">
        <p14:creationId xmlns:p14="http://schemas.microsoft.com/office/powerpoint/2010/main" val="574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96FA4F-83AD-40F3-A9A5-471D2B6C0F10}" type="slidenum">
              <a:rPr lang="en-US"/>
              <a:pPr>
                <a:defRPr/>
              </a:pPr>
              <a:t>‹nr.›</a:t>
            </a:fld>
            <a:endParaRPr lang="en-US"/>
          </a:p>
        </p:txBody>
      </p:sp>
    </p:spTree>
    <p:extLst>
      <p:ext uri="{BB962C8B-B14F-4D97-AF65-F5344CB8AC3E}">
        <p14:creationId xmlns:p14="http://schemas.microsoft.com/office/powerpoint/2010/main" val="263844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B6F71B-07F8-4BBD-BBD3-F2038EFDC7DD}" type="slidenum">
              <a:rPr lang="en-US"/>
              <a:pPr>
                <a:defRPr/>
              </a:pPr>
              <a:t>‹nr.›</a:t>
            </a:fld>
            <a:endParaRPr lang="en-US"/>
          </a:p>
        </p:txBody>
      </p:sp>
    </p:spTree>
    <p:extLst>
      <p:ext uri="{BB962C8B-B14F-4D97-AF65-F5344CB8AC3E}">
        <p14:creationId xmlns:p14="http://schemas.microsoft.com/office/powerpoint/2010/main" val="382209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is-I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DB16D-E6F2-43C1-8AA9-B960C5D1B3B4}" type="slidenum">
              <a:rPr lang="en-US"/>
              <a:pPr>
                <a:defRPr/>
              </a:pPr>
              <a:t>‹nr.›</a:t>
            </a:fld>
            <a:endParaRPr lang="en-US"/>
          </a:p>
        </p:txBody>
      </p:sp>
    </p:spTree>
    <p:extLst>
      <p:ext uri="{BB962C8B-B14F-4D97-AF65-F5344CB8AC3E}">
        <p14:creationId xmlns:p14="http://schemas.microsoft.com/office/powerpoint/2010/main" val="2240032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8" descr="RMF logo blátt(P-288)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9400" y="457200"/>
            <a:ext cx="22098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28600"/>
            <a:ext cx="6248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is-I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s-IS" smtClean="0"/>
              <a:t>Click to edit Master text styles</a:t>
            </a:r>
          </a:p>
          <a:p>
            <a:pPr lvl="1"/>
            <a:r>
              <a:rPr lang="en-US" altLang="is-IS" smtClean="0"/>
              <a:t>Second level</a:t>
            </a:r>
          </a:p>
          <a:p>
            <a:pPr lvl="2"/>
            <a:r>
              <a:rPr lang="en-US" altLang="is-IS" smtClean="0"/>
              <a:t>Third level</a:t>
            </a:r>
          </a:p>
          <a:p>
            <a:pPr lvl="3"/>
            <a:r>
              <a:rPr lang="en-US" altLang="is-IS" smtClean="0"/>
              <a:t>Fourth level</a:t>
            </a:r>
          </a:p>
          <a:p>
            <a:pPr lvl="4"/>
            <a:r>
              <a:rPr lang="en-US" altLang="is-I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8711C19-BC18-43F5-826A-EAD2E0DEF60F}" type="slidenum">
              <a:rPr lang="en-US"/>
              <a:pPr>
                <a:defRPr/>
              </a:pPr>
              <a:t>‹nr.›</a:t>
            </a:fld>
            <a:endParaRPr lang="en-US"/>
          </a:p>
        </p:txBody>
      </p:sp>
      <p:pic>
        <p:nvPicPr>
          <p:cNvPr id="1032" name="Picture 9" descr="untitl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05600" y="434975"/>
            <a:ext cx="20574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708920"/>
            <a:ext cx="7772400" cy="1470025"/>
          </a:xfrm>
        </p:spPr>
        <p:txBody>
          <a:bodyPr/>
          <a:lstStyle/>
          <a:p>
            <a:r>
              <a:rPr lang="en-US" sz="3200" b="1" dirty="0" smtClean="0"/>
              <a:t>The </a:t>
            </a:r>
            <a:r>
              <a:rPr lang="en-US" sz="3200" b="1" dirty="0"/>
              <a:t>development of </a:t>
            </a:r>
            <a:r>
              <a:rPr lang="en-US" sz="3200" b="1" dirty="0" smtClean="0"/>
              <a:t>Icelandic tourism</a:t>
            </a:r>
            <a:r>
              <a:rPr lang="is-IS" sz="3200" dirty="0"/>
              <a:t/>
            </a:r>
            <a:br>
              <a:rPr lang="is-IS" sz="3200" dirty="0"/>
            </a:br>
            <a:r>
              <a:rPr lang="en-GB" sz="2000" dirty="0" smtClean="0"/>
              <a:t>terms of development and policy making</a:t>
            </a:r>
            <a:br>
              <a:rPr lang="en-GB" sz="2000" dirty="0" smtClean="0"/>
            </a:br>
            <a:r>
              <a:rPr lang="en-GB" sz="2000" dirty="0" smtClean="0"/>
              <a:t/>
            </a:r>
            <a:br>
              <a:rPr lang="en-GB" sz="2000" dirty="0" smtClean="0"/>
            </a:br>
            <a:r>
              <a:rPr lang="en-GB" sz="2000" dirty="0" smtClean="0"/>
              <a:t>What can Greenland learn?</a:t>
            </a:r>
            <a:endParaRPr lang="is-IS" sz="2000" dirty="0"/>
          </a:p>
        </p:txBody>
      </p:sp>
      <p:sp>
        <p:nvSpPr>
          <p:cNvPr id="6" name="Rectangle 3"/>
          <p:cNvSpPr txBox="1">
            <a:spLocks/>
          </p:cNvSpPr>
          <p:nvPr/>
        </p:nvSpPr>
        <p:spPr>
          <a:xfrm>
            <a:off x="1403648" y="4958484"/>
            <a:ext cx="6400800" cy="1442316"/>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s-IS" sz="1600" b="1" dirty="0" smtClean="0">
                <a:latin typeface="Frutiger LT Std 55 Roman"/>
              </a:rPr>
              <a:t>Dr. Edward H. Huijbens</a:t>
            </a:r>
          </a:p>
          <a:p>
            <a:pPr marL="0" indent="0" algn="ctr">
              <a:buNone/>
            </a:pPr>
            <a:r>
              <a:rPr lang="is-IS" sz="1200" dirty="0" err="1" smtClean="0">
                <a:latin typeface="Frutiger LT Std 55 Roman"/>
              </a:rPr>
              <a:t>Research</a:t>
            </a:r>
            <a:r>
              <a:rPr lang="is-IS" sz="1200" dirty="0" smtClean="0">
                <a:latin typeface="Frutiger LT Std 55 Roman"/>
              </a:rPr>
              <a:t> </a:t>
            </a:r>
            <a:r>
              <a:rPr lang="is-IS" sz="1200" dirty="0" err="1" smtClean="0">
                <a:latin typeface="Frutiger LT Std 55 Roman"/>
              </a:rPr>
              <a:t>Professor</a:t>
            </a:r>
            <a:endParaRPr lang="is-IS" sz="1200" dirty="0" smtClean="0">
              <a:latin typeface="Frutiger LT Std 55 Roman"/>
            </a:endParaRPr>
          </a:p>
          <a:p>
            <a:pPr marL="0" indent="0" algn="ctr">
              <a:buNone/>
            </a:pPr>
            <a:r>
              <a:rPr lang="is-IS" sz="1200" dirty="0" err="1" smtClean="0">
                <a:latin typeface="Frutiger LT Std 55 Roman"/>
              </a:rPr>
              <a:t>Icelandic</a:t>
            </a:r>
            <a:r>
              <a:rPr lang="is-IS" sz="1200" dirty="0" smtClean="0">
                <a:latin typeface="Frutiger LT Std 55 Roman"/>
              </a:rPr>
              <a:t> Tourism </a:t>
            </a:r>
            <a:r>
              <a:rPr lang="is-IS" sz="1200" dirty="0" err="1" smtClean="0">
                <a:latin typeface="Frutiger LT Std 55 Roman"/>
              </a:rPr>
              <a:t>Research</a:t>
            </a:r>
            <a:r>
              <a:rPr lang="is-IS" sz="1200" dirty="0" smtClean="0">
                <a:latin typeface="Frutiger LT Std 55 Roman"/>
              </a:rPr>
              <a:t> </a:t>
            </a:r>
            <a:r>
              <a:rPr lang="is-IS" sz="1200" dirty="0" err="1" smtClean="0">
                <a:latin typeface="Frutiger LT Std 55 Roman"/>
              </a:rPr>
              <a:t>Centre</a:t>
            </a:r>
            <a:r>
              <a:rPr lang="is-IS" sz="1200" dirty="0" smtClean="0">
                <a:latin typeface="Frutiger LT Std 55 Roman"/>
              </a:rPr>
              <a:t> / University of Akureyri</a:t>
            </a:r>
          </a:p>
          <a:p>
            <a:pPr marL="0" indent="0" algn="ctr">
              <a:buNone/>
            </a:pPr>
            <a:endParaRPr lang="is-IS" sz="1200" dirty="0" smtClean="0">
              <a:latin typeface="Frutiger LT Std 55 Roman"/>
            </a:endParaRPr>
          </a:p>
          <a:p>
            <a:pPr marL="0" indent="0" algn="ctr">
              <a:buNone/>
            </a:pPr>
            <a:r>
              <a:rPr lang="is-IS" sz="1200" dirty="0" err="1" smtClean="0">
                <a:latin typeface="Frutiger LT Std 55 Roman"/>
              </a:rPr>
              <a:t>edward</a:t>
            </a:r>
            <a:r>
              <a:rPr lang="is-IS" sz="1200" dirty="0" smtClean="0">
                <a:latin typeface="Frutiger LT Std 55 Roman"/>
              </a:rPr>
              <a:t>@</a:t>
            </a:r>
            <a:r>
              <a:rPr lang="is-IS" sz="1200" dirty="0" err="1" smtClean="0">
                <a:latin typeface="Frutiger LT Std 55 Roman"/>
              </a:rPr>
              <a:t>unak</a:t>
            </a:r>
            <a:r>
              <a:rPr lang="is-IS" sz="1200" dirty="0" smtClean="0">
                <a:latin typeface="Frutiger LT Std 55 Roman"/>
              </a:rPr>
              <a:t>.is, 460-8930</a:t>
            </a:r>
          </a:p>
        </p:txBody>
      </p:sp>
      <p:sp>
        <p:nvSpPr>
          <p:cNvPr id="2" name="TextBox 1"/>
          <p:cNvSpPr txBox="1"/>
          <p:nvPr/>
        </p:nvSpPr>
        <p:spPr>
          <a:xfrm>
            <a:off x="1599034" y="457200"/>
            <a:ext cx="7544966" cy="738664"/>
          </a:xfrm>
          <a:prstGeom prst="rect">
            <a:avLst/>
          </a:prstGeom>
          <a:solidFill>
            <a:schemeClr val="bg1">
              <a:lumMod val="85000"/>
            </a:schemeClr>
          </a:solidFill>
        </p:spPr>
        <p:txBody>
          <a:bodyPr wrap="square" rtlCol="0">
            <a:spAutoFit/>
          </a:bodyPr>
          <a:lstStyle/>
          <a:p>
            <a:r>
              <a:rPr lang="is-IS" dirty="0" err="1"/>
              <a:t>Future</a:t>
            </a:r>
            <a:r>
              <a:rPr lang="is-IS" dirty="0"/>
              <a:t> </a:t>
            </a:r>
            <a:r>
              <a:rPr lang="is-IS" dirty="0" err="1"/>
              <a:t>Greenland</a:t>
            </a:r>
            <a:r>
              <a:rPr lang="is-IS" dirty="0"/>
              <a:t> </a:t>
            </a:r>
            <a:r>
              <a:rPr lang="is-IS" dirty="0" smtClean="0"/>
              <a:t>2015</a:t>
            </a:r>
          </a:p>
          <a:p>
            <a:r>
              <a:rPr lang="en-GB" sz="1200" dirty="0" smtClean="0"/>
              <a:t>Growth </a:t>
            </a:r>
            <a:r>
              <a:rPr lang="en-GB" sz="1200" dirty="0"/>
              <a:t>and welfare – scenarios for the development of </a:t>
            </a:r>
            <a:r>
              <a:rPr lang="en-GB" sz="1200" dirty="0" smtClean="0"/>
              <a:t>Greenland</a:t>
            </a:r>
            <a:endParaRPr lang="en-US" sz="1200" dirty="0" smtClean="0"/>
          </a:p>
          <a:p>
            <a:r>
              <a:rPr lang="en-US" sz="1200" dirty="0" smtClean="0"/>
              <a:t>Nuuk </a:t>
            </a:r>
            <a:r>
              <a:rPr lang="en-US" sz="1200" dirty="0"/>
              <a:t>May </a:t>
            </a:r>
            <a:r>
              <a:rPr lang="en-US" sz="1200" dirty="0" smtClean="0"/>
              <a:t>6-7</a:t>
            </a:r>
            <a:r>
              <a:rPr lang="en-US" sz="1200" baseline="30000" dirty="0" smtClean="0"/>
              <a:t>th</a:t>
            </a:r>
            <a:r>
              <a:rPr lang="en-US" sz="1200" dirty="0" smtClean="0"/>
              <a:t>, 2015</a:t>
            </a:r>
            <a:endParaRPr lang="is-IS" sz="1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5249560"/>
            <a:ext cx="2448272" cy="1455050"/>
          </a:xfrm>
          <a:prstGeom prst="rect">
            <a:avLst/>
          </a:prstGeom>
        </p:spPr>
      </p:pic>
      <p:pic>
        <p:nvPicPr>
          <p:cNvPr id="7" name="Picture 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5534172"/>
            <a:ext cx="1847850" cy="885825"/>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1"/>
          <p:cNvPicPr/>
          <p:nvPr/>
        </p:nvPicPr>
        <p:blipFill rotWithShape="1">
          <a:blip r:embed="rId5"/>
          <a:srcRect r="86319" b="14131"/>
          <a:stretch/>
        </p:blipFill>
        <p:spPr bwMode="auto">
          <a:xfrm>
            <a:off x="-17462" y="0"/>
            <a:ext cx="1656184" cy="1628800"/>
          </a:xfrm>
          <a:prstGeom prst="rect">
            <a:avLst/>
          </a:prstGeom>
          <a:noFill/>
          <a:ln w="9525">
            <a:noFill/>
            <a:miter lim="800000"/>
            <a:headEnd/>
            <a:tailEnd/>
          </a:ln>
        </p:spPr>
      </p:pic>
    </p:spTree>
    <p:extLst>
      <p:ext uri="{BB962C8B-B14F-4D97-AF65-F5344CB8AC3E}">
        <p14:creationId xmlns:p14="http://schemas.microsoft.com/office/powerpoint/2010/main" val="1351352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4000" dirty="0" smtClean="0"/>
              <a:t>Tourism </a:t>
            </a:r>
            <a:r>
              <a:rPr lang="is-IS" sz="4000" dirty="0" err="1" smtClean="0"/>
              <a:t>challenges</a:t>
            </a:r>
            <a:r>
              <a:rPr lang="is-IS" sz="4000" dirty="0" smtClean="0"/>
              <a:t> </a:t>
            </a:r>
            <a:endParaRPr lang="is-IS" sz="4000" dirty="0"/>
          </a:p>
        </p:txBody>
      </p:sp>
      <p:sp>
        <p:nvSpPr>
          <p:cNvPr id="3" name="Rectangle 2"/>
          <p:cNvSpPr/>
          <p:nvPr/>
        </p:nvSpPr>
        <p:spPr>
          <a:xfrm>
            <a:off x="107504" y="6293376"/>
            <a:ext cx="8675479" cy="553998"/>
          </a:xfrm>
          <a:prstGeom prst="rect">
            <a:avLst/>
          </a:prstGeom>
        </p:spPr>
        <p:txBody>
          <a:bodyPr wrap="square">
            <a:spAutoFit/>
          </a:bodyPr>
          <a:lstStyle/>
          <a:p>
            <a:pPr algn="ctr"/>
            <a:r>
              <a:rPr lang="is-IS" dirty="0" err="1"/>
              <a:t>Ratio</a:t>
            </a:r>
            <a:r>
              <a:rPr lang="is-IS" dirty="0"/>
              <a:t> of </a:t>
            </a:r>
            <a:r>
              <a:rPr lang="is-IS" dirty="0" err="1"/>
              <a:t>total</a:t>
            </a:r>
            <a:r>
              <a:rPr lang="is-IS" dirty="0"/>
              <a:t> </a:t>
            </a:r>
            <a:r>
              <a:rPr lang="is-IS" dirty="0" err="1"/>
              <a:t>bednights</a:t>
            </a:r>
            <a:r>
              <a:rPr lang="is-IS" dirty="0"/>
              <a:t> </a:t>
            </a:r>
            <a:r>
              <a:rPr lang="is-IS" dirty="0" err="1"/>
              <a:t>by</a:t>
            </a:r>
            <a:r>
              <a:rPr lang="is-IS" dirty="0"/>
              <a:t> </a:t>
            </a:r>
            <a:r>
              <a:rPr lang="is-IS" dirty="0" err="1"/>
              <a:t>tourism</a:t>
            </a:r>
            <a:r>
              <a:rPr lang="is-IS" dirty="0"/>
              <a:t> </a:t>
            </a:r>
            <a:r>
              <a:rPr lang="is-IS" dirty="0" err="1"/>
              <a:t>regions</a:t>
            </a:r>
            <a:r>
              <a:rPr lang="is-IS" dirty="0"/>
              <a:t> </a:t>
            </a:r>
            <a:r>
              <a:rPr lang="is-IS" dirty="0" err="1"/>
              <a:t>in</a:t>
            </a:r>
            <a:r>
              <a:rPr lang="is-IS" dirty="0"/>
              <a:t> </a:t>
            </a:r>
            <a:r>
              <a:rPr lang="is-IS" dirty="0" err="1"/>
              <a:t>Iceland</a:t>
            </a:r>
            <a:r>
              <a:rPr lang="is-IS" dirty="0"/>
              <a:t> </a:t>
            </a:r>
            <a:r>
              <a:rPr lang="is-IS" dirty="0" err="1"/>
              <a:t>by</a:t>
            </a:r>
            <a:r>
              <a:rPr lang="is-IS" dirty="0"/>
              <a:t> </a:t>
            </a:r>
            <a:r>
              <a:rPr lang="is-IS" dirty="0" err="1"/>
              <a:t>months</a:t>
            </a:r>
            <a:r>
              <a:rPr lang="is-IS" dirty="0"/>
              <a:t> </a:t>
            </a:r>
            <a:r>
              <a:rPr lang="is-IS" sz="1600" dirty="0"/>
              <a:t/>
            </a:r>
            <a:br>
              <a:rPr lang="is-IS" sz="1600" dirty="0"/>
            </a:br>
            <a:r>
              <a:rPr lang="is-IS" sz="1200" dirty="0" err="1"/>
              <a:t>average</a:t>
            </a:r>
            <a:r>
              <a:rPr lang="is-IS" sz="1200" dirty="0"/>
              <a:t> </a:t>
            </a:r>
            <a:r>
              <a:rPr lang="is-IS" sz="1200" dirty="0" smtClean="0"/>
              <a:t>1998-2014</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84784"/>
            <a:ext cx="7848872" cy="475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716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t>The regional challenges</a:t>
            </a:r>
            <a:endParaRPr lang="en-GB" sz="4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12775"/>
            <a:ext cx="8280920" cy="5155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71800" y="6568548"/>
            <a:ext cx="6120680" cy="276999"/>
          </a:xfrm>
          <a:prstGeom prst="rect">
            <a:avLst/>
          </a:prstGeom>
          <a:noFill/>
        </p:spPr>
        <p:txBody>
          <a:bodyPr wrap="square" rtlCol="0">
            <a:spAutoFit/>
          </a:bodyPr>
          <a:lstStyle/>
          <a:p>
            <a:pPr algn="r"/>
            <a:r>
              <a:rPr lang="en-GB" sz="1200" dirty="0" smtClean="0"/>
              <a:t>Kristín </a:t>
            </a:r>
            <a:r>
              <a:rPr lang="en-GB" sz="1200" dirty="0" err="1" smtClean="0"/>
              <a:t>Ágústsdóttir</a:t>
            </a:r>
            <a:r>
              <a:rPr lang="en-GB" sz="1200" dirty="0" smtClean="0"/>
              <a:t>, 2012: </a:t>
            </a:r>
            <a:r>
              <a:rPr lang="en-GB" sz="1200" dirty="0" err="1" smtClean="0"/>
              <a:t>Skiptir</a:t>
            </a:r>
            <a:r>
              <a:rPr lang="en-GB" sz="1200" dirty="0" smtClean="0"/>
              <a:t> </a:t>
            </a:r>
            <a:r>
              <a:rPr lang="en-GB" sz="1200" dirty="0" err="1" smtClean="0"/>
              <a:t>stærðin</a:t>
            </a:r>
            <a:r>
              <a:rPr lang="en-GB" sz="1200" dirty="0" smtClean="0"/>
              <a:t> </a:t>
            </a:r>
            <a:r>
              <a:rPr lang="en-GB" sz="1200" dirty="0" err="1" smtClean="0"/>
              <a:t>máli</a:t>
            </a:r>
            <a:r>
              <a:rPr lang="en-GB" sz="1200" dirty="0" smtClean="0"/>
              <a:t> [does size matter], p. 54</a:t>
            </a:r>
            <a:endParaRPr lang="en-GB" sz="1200" dirty="0"/>
          </a:p>
        </p:txBody>
      </p:sp>
    </p:spTree>
    <p:extLst>
      <p:ext uri="{BB962C8B-B14F-4D97-AF65-F5344CB8AC3E}">
        <p14:creationId xmlns:p14="http://schemas.microsoft.com/office/powerpoint/2010/main" val="2546823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Icelandair</a:t>
            </a:r>
            <a:r>
              <a:rPr lang="en-GB" dirty="0" smtClean="0"/>
              <a:t> route network</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67544" y="1484784"/>
            <a:ext cx="8280920" cy="5184576"/>
          </a:xfrm>
          <a:prstGeom prst="rect">
            <a:avLst/>
          </a:prstGeom>
        </p:spPr>
      </p:pic>
    </p:spTree>
    <p:extLst>
      <p:ext uri="{BB962C8B-B14F-4D97-AF65-F5344CB8AC3E}">
        <p14:creationId xmlns:p14="http://schemas.microsoft.com/office/powerpoint/2010/main" val="584868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from </a:t>
            </a:r>
            <a:r>
              <a:rPr lang="en-GB" dirty="0" err="1" smtClean="0"/>
              <a:t>Keflavík</a:t>
            </a:r>
            <a:r>
              <a:rPr lang="en-GB" dirty="0" smtClean="0"/>
              <a:t/>
            </a:r>
            <a:br>
              <a:rPr lang="en-GB" dirty="0" smtClean="0"/>
            </a:br>
            <a:r>
              <a:rPr lang="en-GB" sz="2000" dirty="0" smtClean="0"/>
              <a:t>Average prices for renting a car – spring 2015</a:t>
            </a:r>
            <a:endParaRPr lang="en-GB" dirty="0"/>
          </a:p>
        </p:txBody>
      </p:sp>
      <p:pic>
        <p:nvPicPr>
          <p:cNvPr id="1026" name="Picture 2" descr="bilaleigur konnun30mar turis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358205" cy="50547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79912" y="6536377"/>
            <a:ext cx="5364088" cy="276999"/>
          </a:xfrm>
          <a:prstGeom prst="rect">
            <a:avLst/>
          </a:prstGeom>
        </p:spPr>
        <p:txBody>
          <a:bodyPr wrap="square">
            <a:spAutoFit/>
          </a:bodyPr>
          <a:lstStyle/>
          <a:p>
            <a:pPr algn="r"/>
            <a:r>
              <a:rPr lang="en-GB" sz="1200" dirty="0"/>
              <a:t>http://turisti.is/innblastur/2106-afram-langdyrast-ad-leigja-bila-a-islandi</a:t>
            </a:r>
          </a:p>
        </p:txBody>
      </p:sp>
    </p:spTree>
    <p:extLst>
      <p:ext uri="{BB962C8B-B14F-4D97-AF65-F5344CB8AC3E}">
        <p14:creationId xmlns:p14="http://schemas.microsoft.com/office/powerpoint/2010/main" val="319237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err="1" smtClean="0"/>
              <a:t>Icelandair</a:t>
            </a:r>
            <a:r>
              <a:rPr lang="en-GB" sz="3200" dirty="0" smtClean="0"/>
              <a:t> Group</a:t>
            </a:r>
            <a:r>
              <a:rPr lang="en-GB" dirty="0" smtClean="0"/>
              <a:t/>
            </a:r>
            <a:br>
              <a:rPr lang="en-GB" dirty="0" smtClean="0"/>
            </a:br>
            <a:r>
              <a:rPr lang="en-GB" sz="2400" dirty="0" smtClean="0"/>
              <a:t>Domestic/regional flights</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76" y="1484784"/>
            <a:ext cx="8614296" cy="441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230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is connectivity </a:t>
            </a:r>
            <a:endParaRPr lang="en-GB" dirty="0"/>
          </a:p>
        </p:txBody>
      </p:sp>
      <p:pic>
        <p:nvPicPr>
          <p:cNvPr id="4" name="Picture 3"/>
          <p:cNvPicPr/>
          <p:nvPr/>
        </p:nvPicPr>
        <p:blipFill>
          <a:blip r:embed="rId2" cstate="print"/>
          <a:srcRect l="3969" r="1544"/>
          <a:stretch>
            <a:fillRect/>
          </a:stretch>
        </p:blipFill>
        <p:spPr bwMode="auto">
          <a:xfrm>
            <a:off x="1935918" y="1284356"/>
            <a:ext cx="5128597" cy="4964262"/>
          </a:xfrm>
          <a:prstGeom prst="rect">
            <a:avLst/>
          </a:prstGeom>
          <a:noFill/>
          <a:ln w="9525">
            <a:noFill/>
            <a:miter lim="800000"/>
            <a:headEnd/>
            <a:tailEnd/>
          </a:ln>
        </p:spPr>
      </p:pic>
      <p:sp>
        <p:nvSpPr>
          <p:cNvPr id="5" name="Rectangle 4"/>
          <p:cNvSpPr/>
          <p:nvPr/>
        </p:nvSpPr>
        <p:spPr>
          <a:xfrm>
            <a:off x="5946220" y="6248618"/>
            <a:ext cx="3095847" cy="276999"/>
          </a:xfrm>
          <a:prstGeom prst="rect">
            <a:avLst/>
          </a:prstGeom>
        </p:spPr>
        <p:txBody>
          <a:bodyPr wrap="none">
            <a:spAutoFit/>
          </a:bodyPr>
          <a:lstStyle/>
          <a:p>
            <a:pPr algn="r"/>
            <a:r>
              <a:rPr lang="is-IS" sz="1200" dirty="0" err="1"/>
              <a:t>Page</a:t>
            </a:r>
            <a:r>
              <a:rPr lang="is-IS" sz="1200" dirty="0"/>
              <a:t>, </a:t>
            </a:r>
            <a:r>
              <a:rPr lang="is-IS" sz="1200" dirty="0" smtClean="0"/>
              <a:t>2009: </a:t>
            </a:r>
            <a:r>
              <a:rPr lang="is-IS" sz="1200" i="1" dirty="0" smtClean="0"/>
              <a:t>Transport and Tourism</a:t>
            </a:r>
            <a:r>
              <a:rPr lang="is-IS" sz="1200" dirty="0" smtClean="0"/>
              <a:t>, p. 262</a:t>
            </a:r>
            <a:endParaRPr lang="is-IS" sz="1200" dirty="0"/>
          </a:p>
        </p:txBody>
      </p:sp>
    </p:spTree>
    <p:extLst>
      <p:ext uri="{BB962C8B-B14F-4D97-AF65-F5344CB8AC3E}">
        <p14:creationId xmlns:p14="http://schemas.microsoft.com/office/powerpoint/2010/main" val="1910841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err="1" smtClean="0"/>
              <a:t>The</a:t>
            </a:r>
            <a:r>
              <a:rPr lang="is-IS" dirty="0" smtClean="0"/>
              <a:t> </a:t>
            </a:r>
            <a:r>
              <a:rPr lang="is-IS" dirty="0" err="1" smtClean="0"/>
              <a:t>tourism</a:t>
            </a:r>
            <a:r>
              <a:rPr lang="is-IS" dirty="0" smtClean="0"/>
              <a:t> </a:t>
            </a:r>
            <a:r>
              <a:rPr lang="is-IS" dirty="0" err="1" smtClean="0"/>
              <a:t>system</a:t>
            </a:r>
            <a:r>
              <a:rPr lang="is-IS" dirty="0" smtClean="0"/>
              <a:t> </a:t>
            </a:r>
            <a:endParaRPr lang="is-I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504" t="22575" r="3222" b="28683"/>
          <a:stretch/>
        </p:blipFill>
        <p:spPr>
          <a:xfrm>
            <a:off x="217102" y="1879600"/>
            <a:ext cx="8622098" cy="3530600"/>
          </a:xfrm>
          <a:prstGeom prst="rect">
            <a:avLst/>
          </a:prstGeom>
        </p:spPr>
      </p:pic>
      <p:sp>
        <p:nvSpPr>
          <p:cNvPr id="5" name="Rectangle 4"/>
          <p:cNvSpPr/>
          <p:nvPr/>
        </p:nvSpPr>
        <p:spPr>
          <a:xfrm>
            <a:off x="1102980" y="5382226"/>
            <a:ext cx="7736220" cy="276999"/>
          </a:xfrm>
          <a:prstGeom prst="rect">
            <a:avLst/>
          </a:prstGeom>
        </p:spPr>
        <p:txBody>
          <a:bodyPr wrap="none">
            <a:spAutoFit/>
          </a:bodyPr>
          <a:lstStyle/>
          <a:p>
            <a:pPr algn="r"/>
            <a:r>
              <a:rPr lang="is-IS" sz="1200" dirty="0" err="1" smtClean="0"/>
              <a:t>Leiper</a:t>
            </a:r>
            <a:r>
              <a:rPr lang="is-IS" sz="1200" dirty="0"/>
              <a:t>, 1979</a:t>
            </a:r>
            <a:r>
              <a:rPr lang="is-IS" sz="1200" dirty="0" smtClean="0"/>
              <a:t>: </a:t>
            </a:r>
            <a:r>
              <a:rPr lang="en-US" sz="1200" u="sng" dirty="0"/>
              <a:t>The framework of tourism: towards a definition of tourism, tourist, and the tourist </a:t>
            </a:r>
            <a:r>
              <a:rPr lang="en-US" sz="1200" u="sng" dirty="0" smtClean="0"/>
              <a:t>industry</a:t>
            </a:r>
            <a:r>
              <a:rPr lang="en-US" sz="1200" dirty="0" smtClean="0"/>
              <a:t>, </a:t>
            </a:r>
            <a:r>
              <a:rPr lang="en-US" sz="1200" dirty="0"/>
              <a:t>p</a:t>
            </a:r>
            <a:r>
              <a:rPr lang="en-US" sz="1200" dirty="0" smtClean="0"/>
              <a:t>. </a:t>
            </a:r>
            <a:r>
              <a:rPr lang="is-IS" sz="1200" dirty="0" smtClean="0"/>
              <a:t>397</a:t>
            </a:r>
            <a:endParaRPr lang="is-IS" sz="1200" dirty="0"/>
          </a:p>
        </p:txBody>
      </p:sp>
    </p:spTree>
    <p:extLst>
      <p:ext uri="{BB962C8B-B14F-4D97-AF65-F5344CB8AC3E}">
        <p14:creationId xmlns:p14="http://schemas.microsoft.com/office/powerpoint/2010/main" val="239898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mms.businesswire.com/bwapps/mediaserver/ViewMedia?mgid=343952&amp;vid=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1929" y="1426419"/>
            <a:ext cx="3678138" cy="23599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The resource</a:t>
            </a:r>
            <a:endParaRPr lang="en-GB" dirty="0"/>
          </a:p>
        </p:txBody>
      </p:sp>
      <p:pic>
        <p:nvPicPr>
          <p:cNvPr id="1026" name="Picture 2" descr="https://hospitality-cdn5.sa.metacdn.com/wp-content/uploads/2012/10/hospitalityleaders_605280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628800"/>
            <a:ext cx="2857203" cy="19037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vu2061.lawrence.1984.is/wp-content/uploads/2012/11/hvalaskodu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311" y="2852936"/>
            <a:ext cx="3194720" cy="21298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bellavacationsonline.files.wordpress.com/2010/07/fossbrun_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2975" y="4149080"/>
            <a:ext cx="2946723" cy="220915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UUExMWFhUXGRgbGBcYGBoeGxocGBgXGBwaGhobHCggGB0lHRwYITEiJSkrLi4uGB8zODMsNygtLisBCgoKDg0OGxAQGywkHyQsLCwsLSwsLCwsLCwsLCwsLCwsLCwsLCwsLCwsLCwsLCwsLCwsLCwsLCwsLCwsLCwsLP/AABEIAJgBTAMBIgACEQEDEQH/xAAbAAABBQEBAAAAAAAAAAAAAAAEAAIDBQYBB//EAEQQAAECBAMFBgQEBAMGBwAAAAECEQADITEEEkEFUWFxgQYTIpGhsTLB0fAUQuHxFSNSYjNykgcWJFOCokNjc6OksrP/xAAaAQADAQEBAQAAAAAAAAAAAAABAgMABAUG/8QALxEAAgIBBAECBAQHAQAAAAAAAAECEQMEEiExQRNRBRQigRUyYaFCUmJxkeHwI//aAAwDAQACEQMRAD8AnpejQ5oDRKBJA003boJQ+pjwdg6iyUPpXrEjk6RxHE+cSDEIGpMGKfgdIgyEVMJkvxhTsYaBKamIFoJ+IlzF475Pl0BhHfS9Whi1pVcuBoPnA4wnE1sPpEiMIsflLWLk19I1bebF+oKTMawIjkyeoBwmkPkIYVDHifY6xL3hpX76wspwXKQ4IjEK3NwMSKUtVyen0h+YPpQu/lE4mvUkEcIyzrwjIrta3hijE86Y5oKamBZoUBQCOxStWZjwkRNLV9KwGFkEA6u2+laawSlAoz87dIVZW3VCxk2+idCqQTKnEanygPSlON4c5feKU/W8NJ2PZZy5vrD1oJdoqFTFJIy0BGulIOk7VSwzBlW1++kcWVyi/pNvQlTWJBYH733jvfW8J++cTd+ghir/AFDq1qc4lM0ChA84VaiXlAv9QI4RK7EpPmPJ6RGjZa0VAC6/lv5Xg9EpJrXlQw4oCS4ze/zinzdPhh4K4uCWSRzDRKkm5A9PswZOmbxRvusDzJTl0mu4lm5PpBWs3eANrwR4lQoWL6m4+sJAcNYHUWhCWoH9Ut9Ykdg1PP6Q3zKUaQNyOiW1leUNnBSi4X0MPzI3qHQEe4MNMsaLT1p7xo5rd2a4gysOs/mHlCXgc3xKPQxMsHTzFfaIVLi8ckn0w0gnZ+ImyAQiYrKdAW6xHtDaM6YMpmKKdxJMMEz2hi6wym07YKA+4/qJjoSkbusSqTDRLD1PPhDuflsWjvKHolUajm8MnTwkMIbg8QgkZkknTxU8v1ib3NWkENGzW/LDhgzuieXiEk1BH3wrBC8OND5fMaRyS1eSLqQ1FUcEUrCsx4jr7Rc4Xa2ISlkzCw4g+8DoUAWzNzES93wfiHg/OvybajJHGIAYAk846icdfCN11c4q8GpEvhxJc9IKSQag/tEqUehbDZEyj5WJuSa+cS98HZh5+cAFPF/vnCSg7mB4/IQvL8mth5nk/CaR1MzUl+nziGWkNb3iQ6E+xPm0L57NT8i7y7360h6ZigKqPCOZbs/EH9rREJhFC/pzpGfIWEpmHnD5RfSIULDMfWGpnJRUfrE3yKHIGtX9feBpylGlAN2vWJEznHhDuNQ3nEq9M3kP25xXDKndDoAymHpQr94dPmpsGHPhSj6RySXHxAKGj247qcN0dnr0a1dEX5vaOJxDqKQGOjgsfKCCkAEu5+7QDKxgCykvWgob33fMQHk3IEnQUlFXfe40+sOMxQD0ymjvb0jjj4VGh1zMf0G54mQlBoFnW1yzMXMTczWOkuxyjUsFPbgYYMP+YgDeAaNxYQXgipMshQSKFzV6n11ibuQoDKyRRxWtNeOsQlNJhpFViELLZBTS50gdc6YAA3uw9OcXxw24v0+pjisOCzixpuH7/OMsyQGirwuOUi4pffSD5E4LSwU6mPiFCzktwIDRMZQBYAbnZoWV6PXiB9ISU4y5oyR2YVpleFJmFqPQ+W9oqMRiVFT5Sk2I/c0i0RKLu5cUuRusLecNOzEKJKsp8021dMaEox7M42BSZ+YgZVc2vS8EGWHZ+n3URKiU2pSl75nqC3ws7PCxKii6Ax/NpQEkO3LdDuS8A28EQQQaXr91iGdOKdCr3iHGYhp0vxANcG9ddzdYPKczAB0kXvu3wX4Yu2waTPSdFA0e9KVtBayAA9Xs/wC7wIjDFKhmWOBI9CYNw0hXi/mBQ0o7dGvAlKuUZRojmSCxyEE08KqP/wBQce0QnMGcFP3vFIsUSQPyjpaG4mbMsnK2oUKN5RlqZXQyvyCd2wqYBnz9Ej75fOCx/MyhLPqkmj/2lmgdUzIQJiCgktUOH4GOmGReezWCFO+I0qrWC56Ht5wMmU5YCOuGVNcgDsJiSn4TX71gmVjC7kmv30gJCQnfEIxKnfKekc9RyN8fcay5/GlRrQesFd8d8UaJyg2UAk7zB/epNwmOPNGK4Q25GSlpB8Jvq4HvCEoMagOaMYKnzkhxlBZnpdzaDwEAUT6QXKuSYNh8KQPEwHAvSDZaGux5BgLQ2WkKHiHT2jlQ+ZgNOUS3NsZUiWY1rdYrcXtBKSK5uW+HYmYDQ19IATg0ghnuWf6xSGO+ZCuQSjaNR4S3Ojb3idOKzHd9d0ByJIfMbN0rHZaEpU+Yly7aWFPYxR44voWw7xv8QytUVv8AftEgAHAbzAs3HNmYfC3qYjnLKjzTR99CIVY/cLZcCZQMKb3iBc9CX3mtGeKlK1ANm8NARpDJGGIoASoZatvY/OCoJG3ewdKnJu/F70LRz8SnK7hTa5R9KWh8vZ5eqmGVmBHOziJsPstCNFKcAVOgNLCpeFbiDawVeIUQyQSa0Ae1oLGCWq/hBFXYbvW8GlRSKJ8m39DDMoJv7P6mF3+EGqGS8KlIqUqPMe0GyVAWHlAJ4fflEqQSd/v6t7Qkm2FML/EF924/uIRnEu5FN+sQd3oajkadYaUkc+VfeFobknTieVNxP1rEpnK/VucBiU5dj0fnaJgoj6X4a+cDagpEvers9d3yhGYs6cNfaICaip9SC7l3FRE0vTrxFINIzQ1Rtx46+dYSpm6/104wpqSxFRz410vT2hswOS592PNjD0g1Q5SQSkkmh+EEtw5VbzgsTnNADvqG6gwJkLFJDghqZrdNWPtCki6MzsRU3Io1erQtC2O2hsVCwMvhILgJqj/SbXNQ0VbzZVB8NWIdi/zi5roSOG7o0MmYYKYmjeXlDQnXEujNXyiumY5K2zpzN+7sNYmRikobIqig4BDgNVt5MAHZKwpwXD1y2qT7OICx0iYFICA/EdHeOnZCXTEbkjXYXHBb5khKgwZxr84JSXFKjnGLcjMVOABXSoqaxYSMapJoogMSOFifVolPTpcoKn7ltjagMGOhY34AxWzMRNzDvKpsR+Uj6/SIv4ookpUXckkEU3EDgKQp81MwUte+7lDxxtdmlJMfiMMlVZcxUs1pdJ56iB+8WkMtJLajUbxEmFw+ZWV8tAReh57rhoI/hKwQQtLF7KvysYO5Lhs12DCelqBXF4eQRUMREKsPMFAcx0DXa9bGEJCx+dDXTWvK1YNquGBSo6JpBdj8voIcMXw9YimqmJfM12e8DzMxLhQHCFeNsFkeFSFZiBT3iTvlAsATwjqVJZgkAHcfbdA5mNQn1PvEnFth8BKsSWsx+bxXY/FKzyw9CS/MN8oOllgH1r6xDiAKcy3kLRaMUmLYPMmnu9XCgPW5hslZIfcQK836Qb3I8Q0d/b5xXbUx4w8jOPiJIQDvOvECph1zwjB0rBrCKA6A0sfbWJ/whJqPsN50ij7G9oTLSULJOt6kHXo56HhHoOHnhQBSSxahDee+JaqUsEqa48DximZVWFJz7lDnoYZlBbLVSQHbkL8I1k1aHIVLG5xr1+7w1Wz5ZDMsA0oQ/qHaOZapPsb0+ShSEJBJSA9TSj+cT4bFZh4Ta7Cm6msTz+zyVKLTFpGgKXF/6s1aQRhNjd1TvKO5dJ32oYd5IV2ba0CpmkjxeHS+j2h9w130gubgVJ1cVqKdCNIhVhVByrSzF+oq4gbojU0RJBsSW9vIvEqJmtx1hmZmcF+frUxIQdHB5GvyjWLQ19x0+/eFLL0dm5i3Ecoeom9dORjiRUUJbVvpeMZLkkUskMA3JrbibG8cxJSkFamABvY04eUIJBYhnvQgHqNOsY3tvtlz3SC733t+tuTxTHieSSSDJ1yG4XtcJk9QSAlFk/3Nrzv0jXyMSFgBrhxTzbjHiyEkVFC4ru3Ruey+3ioZSASPiD2/uTHRrdI9m7F2v3EjNm2/CEijNcU1rr1hplFJJY8ulf0hiZy3pTcRrc14QSmcwrQXq+seRHP/ADF1NMAmSywL0ItpdreY6GBiAGTWo+Hppu9Itp0sEAFRD21eBvwNKqbQEE2jphmi/IZMFCTlzeJwLPUtbj6xNIyqS4L1dyKnytD5WHy1SoqHFQ+fWkMmYcAFqE1tq9wQw6Q6kn0SomQofR39IkQl60bWvvFfiMUiWHWpNur8tIxO3e0y1E5VUsAOl2g48MsjqJnJI9FmymalX3Pu1LelIrdsSVrASlCqF3oKbjGd2Z2toFFagQRnQasN4e6fUaxtMPtBCwFApL9Hf79ITKp6eX1L7mUk+zOZ1BIUQrqm4FCOJaA0T/GPG41Fma3pGxXIQp3ppTi3p8oqsX2bQs+E5SxYjQ1annFMWqxy46D6e78pVd61yGLsXuGaIEYkAtmtQD5RDidizpPxOtAN0nhqN2kAJxiKJyMPfjwjsjG1xyScXHstpe0FIbxWNwD5OYO/Fqd81OevWKNWJQskMBR+v37QX3btXQbnoIScPcUOxeMWpV6AUgNcxRzK0pQO4L1pCzVKakFmJbXjvpHcwSTRn94KXsElkr/7hQnTWA52IALBIG9nvBoIyAj8rmkBKIJci7ajcIyADbPxhIJbqaRFOxLqDGAcQtQfTXV4FwuIcv8AbQVC+QJ+5pJi6jm3nCmq+Dg556RXoxPiL744J7gClj0r+hhaNaLlM4ZlOfyg9GjDbVxxxM6j5E0QPctvJ9AIsdv7QKU5BRcwAUuEinrBn+zKQPx8l9EzT5Slx1abF/G/sayhOHmIZZQpIcMVJIDsaOQxjf8AZTaAmICQQFbtSB7kW8orNvTScMoHEqm/ypByqz64iYc7q1YBO/wxnNk7QVJmAjeGHH9beUPqcPrY3F9+BoS2s9ckza1r84dMSmpSWJuNNaRVYLGickKS4Js94MM5QoRUbtWMfMSUoumjq3+4XJnAi77+HSHvoP0/SK+RMOZ6hwKUYxJlN0mm4/dIRSfsKpX4DULr9/bxwrFHgeYau7Gzb4RJYb3qN/KD4CRTsMynSAxalCxrv0gRCQT4bUDdXNAqnvBxNag201iLEKQKZil7U9XfSOrFPwxGhqfLgSPcH7eOqVT5u7HjW/LfCkT5SqBRNnLNw5b9Ir9pbVCU5xYuADUlqO+6Lwjuug2kAdqtuCUCE39eABjz0ErUVqqSXibaeNOImkkltPr19ouNjdl8ViEZ5MrMhynNmQA4AceJQOoj2NNhWONvs55ScmUyvpDsPOVLUFpLEP14HgY1KP8AZ7jiPgli15qfk8RbU7C4qRJXOmd1lQHUEzCVMVBNBlY1I1jpbQC62HtsLSkgcCCbatz+UahGIzAJ1oxO79Y8h2ZiFypgKAS7ApGvLiKkRu9lbTXMCQz3r921DbwY8H4ho6e+H3Kxdo0aJzUa0Su5NBW/7RXBKmB3bzoYlGIA1Ytqd26PLWOXaHV+R81BBAHU2to3zgPam0kSgS4z7oE2zt0IpLYnUxiNqbSJJUo/e4R3afTSnJCOaRJtramYlRL7hv4cooC6i51+6RzMVqc/twETANHv4sSgqRJsYoEVFxFvsnaD+Fy4/K9D/l+nlFXEcxGovDZMUZqmjJnpexNv51AEBm9Y0EmbloWvQ6fpHlOxtqqCx4gmZvNl8DuPvG62fttS2JATv03VbdHz2r0UscriuB1JGmlrCxoRqHit2lsCVNB8ICt4vyEEISLghy1tb28oJlzgWq945sc543wy0Z3wzz7G7CmSSoAhQ1eh8VoqsNi1OUl0tSp+kerz8OlQrUM0ZfbvZkLGZJYjUD33x6WHWRl9M+BZ4/YyqcQV5fFrVhu4wZi51RRxr8qQJi9nzJTOmjHzBvEH45RoWoKx2JJ9EXx2WWGxLf5asT7Q0YlNXu++KBGKVZ6C0ECe979YLx0BMu5+yZp+JJLuC3oeEAjs8p38T8E0j0QSREOMmCWlwl48layXSFcvYwyNgzHNFVPlffHJ+HEpLkZiE1HIkh/O0T9ou0UwTTLSO6SAK6qJD04fSMvOxKlBRdb6kCml6Ujux48s1chkvcCVNMxapirm3DcIstkbVm4aYJskpCwCAVJzABQINDwiLs/IC58hCg4VNlgg6grAIj0/aWzUSleDBSD/AMZLkh5T/wAtRVmVe4YVtwj1fypJAPOMZtmbNTkV3YSyQyJaEuEuUgkByAVEs+sAL+/KPWOzezJQlyAJMpQXi8ShRUgKOROIUlIBNQwpGO7WTCvCyJi5UuXM73Ep8CAl0I7sJcDnGsJc9jlKVJOdKbBnPxNrwJa8aKQ1WZv8zx5YcUtAyhZy/wBNqAUbz36xfdn9sKCkoKQc2ov03mPC1mmnOTmi8ZXSNwuSQRY9bRGickUINeTOdAXvFPtDaK5a8hYkpe9zQBhvBgRWLqc39LgJALsTYj7+XFHSTbqTG28mn/Hy1BgtNNCQ4N2IjsmYF6vpyIjzSfjJpxK0ugoM5aWKUkgJmEB6PbUxrtg4mUJQzKSCSqpJBJCiN+4R05fh+1WpFljcnSL+Wmh1PH7pEc6QFpII4Vivxu0EpCVJKADmdQJdgzb31ijx3aOZaWeZNy+nCOZaTJfDRGf0ui3nYfInKKA3O4a/SMP2s2pnVkQ4AADcOEWcza080cE6u3sbRW4kIL5khKhQtbfra8etp04fmRKTsqJKGHGPUOzGYbCxBQvu1iarKvME5ayfzH4aU6x5eldS3GPTezpT/AMTnzZe8U+Vs3xSbPSPVfRNdhWHXN/EbGzYgEGVL7wd9/il6kAFpr74DwchXc7XC5omBS0ZUhalFIGIU4ZQGW4FHqOEKWqT32wm73/Cl93VDNmAHeUqa/laK5gRtNUpUxKpMzMrMpJBC5ywoBkhhR2JMTm5JcBG4aSlDAlNGoWq1PPjBidoISSygCTVqVYV6xj5GNJUqpJbX1MA4nEEqPDdw3R5vo5JP6mHfLo3GM7TJQGfNFLO2yqYWdn0H3SKWStSmIQ4sa+dIIlIDhLVJuDwfdugx00V2bl9hGNxBCCdRuigzFaqn9I1GBkZSHLnjGcCGUQLZj7x1aaKVhkmux8tLNCWh3A1f2hJgHaC1BVCRTQx2EwnCSCgMS71p0idMsm3XrSKPvDvPmYv5IYnp7wrdIZLkDmi7740uH2l8IzOAKZjSlnYO0ZzEKdSiwAzaRZY3DgAqDAAaco59RTpMyxuXRo8JjkuFJISUlRUCTkOoqQW3tYaaxNsbtHnokkGtDYvu3axmZWz1lIJIZqB6VuKCD9mT8pCsstKCLMFFv8AMwaODJpoSXI8MbPQ8JtIKDs2+LDNR7j7vGCTNIKFonA5qn+oMWDkUNo1eGxroBBHQgx5OXE8bqxr2vlj8VgZa6kP1gKbsRH5Ucw4iymIBD6EvEExRFReKwyzSpMawT+Cooe6Q431+UEpwCBdKfIfOC8NjkkFzUCo1jObX22O8ZBJDCzM8PH1JvtkLlY5fbCTmypS/ExWY3bs1anQU5a+BxSh3Co9ocewqfy4hQ1+EfWCJHZIChnvRvgD2YVflFU9PHmJLczG7XUVTCSkhQbWw4DdHcqDJXldwx+LR6lrekQ49YTPmByoJUUhW8JLfKGLxDMzWJ+90erGVRSKppIl7JB8ZhRr38r/AO4j0rayUKXJoS+1JZoU3AJcuLV5x5Zs2ZMlzUzJdFIOZKmdiKvUNeNIntvtL/n6/wDLlU4/BHVvi0uQI23Zg/ysCTriMUr/AOTML+kedbYKf4fhMjsZmMVUgmqpOopBGze1+Oky0S5c0JQl8oMuWWckmpS7kkmAdp7Xm4sgTVBWQKCfClIGZiqiQLkCFnNR5MEYjBpKQpKQaWvVuT+8SbCQoLJZAa+8cg1YBwUwy1OVaUFwz1AzUtWDcLPBnADwEtm8RaztQ1o3WPOa7T5XuUxy5C8dMWmYylAUcZXZrgObwyRMSVArWUgWATYgN5UET7TwQC3cKCwHckgEeG7uKAR3B4KXnAzsVMUpAJZgKE2vXg9YEa22iydysqFLT+Mm/wDrTP8A9DGp2NO7tI1SrN0UFFvMU6CMROX/AMVMP/nKP/uGNfILSAOfQgkivMRXIqSOuDtszW0Jk4LUtRJBJtUVelRACkk+JJV0/SJMXNzUCVFVXoTrpoRbziCTmKQK8moH9oultR50uwrDkqX8ZSTz3DU0MHzcCVP4sx1PIa6RWzpRCHNwUpBCiSlsxZjYWtDZuJVU5iATVqlwOJt7Qs4ylzFgDpGwlCpq+6NNsvaM6TIVh+6lLkqUVKRMS4U7UNbeEeUY+VtCYAdRvB3wwYhQLuS9qwn/AK/zC0bbEbcmEySMPhgZP+ERK/wwPyoJPhHKA8ft1ZlzwJOHlibWaqXLCVLZWapetSb7zFBhMYpXxOEAX0LGo/aFjpy6AEAGhrY00ud/nGUsm6mxlECStJPhBBYsQ/1hktPQHr1h5wylKfOHOtoMmzApIT3SM1A6XBNdBqesXsx2SmWhitJUsvcOKatZ4Omz0lSSnQVyu1qaM8CqCgfhUE2cgw2bnAJykJOrFvRzCpph5LFGIaoS44ERm1pZRBpU+pJi1wcxRUQEl31YdKxVTFHMcwYuXeKYoqLpGm2+WdeAdp/EOXzMGA+8C44+IcouyaK+NHJQ6j9vUCnnGfWmsXRmEEMbkP5v8oV8oK7B5qgSSKglxGi/CkAEy0uf6SH9QIzRFIvZ2MZAZaT4Q7gXarGJZVLihotc2QzE/HmZISAQA9TW4PLTfFhhkLABUEh6h015xU4uUVqSrMDpQaCu+sHzp80kJCrGjirMDTRrROV0MjT4OYTIXLUUulYmZlJG4ABLnw1D0vFpgQBLY/ETuoX3bmjI7NxBTMCynNX84zNao3dI2cgDMchzIcNW2YAt0NK7o83W4W1usbiSC5CqEXA9t0JRoW6ViFE1iASzuCImWlhTo33eOOK5AZbF7bYB1Jo4LjxQHK2nJUHKSf8Ao/UwF2xwZSrMxyqNxZ4zAcb/AL6x6mLFFxslLs9TVOniyIjmYie9EK9Iu0t9iJMojhlqf0S/sI534PN5/ZeYVqUMwKiT8NHJJ05wL/unNdy/+lUephKY6yYZa2SApHmP8GxAOrNo/wBIlk7InAVNXOj+tI9IVLRuEc7hF2h/nV5Q2881nbLxCqCWkDnDDsGdRgEt6+kenfh0GOHCJO6A9Yv+X+zOSZ5evszPUXULCn6gCDMN2YmkslIUGq5avDWnCPRvwSdwho2ak6esMtbDy3/hDKUUZFXZaayQZyHBFDmsNxYPX2iWd2dSlJV3xYAEundUtX5axqv4cnj0UYjOyEHVTcx9ID1WL9SnrLwYdWxcOueSlc3MtT+JAygrLvd2rEuJ2SqWlX82ic3hBNb0bV42A2DLBcJqNXLxLO2abkZugP6wXr8b6TB67XR5ZiwpTsgmjW6+7RCFKIYSn3Evbm1Y9GneAUwin3kP6AUhyMdNArhyOGU8eAjfiD8R/cW3Z5sETFGqFAJLsEn1U1dbQsZgSFEHMxamU3rX1j1HD7VNM0lQf+0+wh6dpofwpINQ5StqQPxB+YjVweSrlqSlgFEqrb2iPuiwz0J3vv40949kGKPh8F9QDTnrD5a1KplfiQfmIH4l/SK0eNYVKknwpJzMxNt7vZmoYsRhVTElJyvVQOhJpqejtpHqa8ChbZ5SK38IpFdjOzEpSnT4XDEcngr4jBvlUw3SPNZWFUQ5SzdDpfhE8jDnvGCfEGLkVDEa79ORjfHsin+v0hv+6A/rryiy+IYxd5lMdnCSVAKa+VwT0Lj1iuGOmLTlAASXr6843a+y5FO9pEP+6I0UPvpC/OYgvI2Y+Qjic1OLnjupFdtY/wA5XT2EegnskRUL+9xiKd2SUa+Dmwf3i8NbiTuxnJNUecpEQYpDnpHpKuyMz+yAsZ2FUoVWlLOSR+1hWLLXYn5F2r3PN8hJpXf8jFriMPMQxWhaQbFSSAeAJDExqMA0mUZaVqSCKlvicEnNWv1i57KYRM0TsOsAhacxCiSxSa8r3uGoYv6lGSs80UqkbPBSJaZaTlT8IuATbfFirsGErPiTQ2ck9XEGI7MkCpfcKke1I5NRqo3STCrj4M5NwcpRpLS+hFD1irKlDM9CN9HBYU4xv0bBSL03/odIQ2Ck/wBJI3j6xyPWR8pmcr7Ri8PM3iwj0TDzAcNLUiqgh21JSlLCl2GsCSdiNog80iD5OEmIACcoAdr0BoQHehELLXQkqaYYZEnyByJgmAKplIq+nHnBkvM7MaaitonkSikMAgeX0iQKXvT99I831X4Qm4o9r7IVNSzUNwbEfIxlJnY2Y9Gbi/0j0c5zqn1PyhpCv6h5RWGqyx6BLkgyiOOIjbe0dy7y0Q3EuSZxHMw/phuVtfKEyf6oFs21kiCnQCJArgPKBwpO8wwTEh2JPKByagwL4Q4KEBd8lnBpa/20NRPHGsGmag5UziY6JnGATiAGNR98IinYkUJ1gVwai0KxrCTMTpFYmcFWD86RJLxQ3eX62hdrDRYomc4SZj3pAC8YkCr0vvjn8QQbFxv0g+nLsxZBt8PC+NIqVbRQPlEiMakhwX66ddIygzB4n/bw7vRFajGoYmghox6bEev6vG2yCWapw3QkL4HzinXtQj4UFXSIRt8apY1e9G+zBWOTDXku1L/t9YRRw9YplbWBIGYelRSzwV+LIYOOAIHTg0I4S8mUbLIA7hHKX/aKtSphqlldWaBkYueFVlqI5hudIZYpPob05d0X4KOXnHSpPCKheLUE5sh6NAs/aRSQal6gVq17RRaeXZvTa8GiChpWHKRu8nEZ+Ri1Th4CpIA1HK5elHhuKXOQGRMBNHSRUVIcEA0oYeOCTCoSatIvJgOia/5j7NAGLROUlaWSApKhQnUFNz9IqJm2Zks5VVUzh0kZq6Ea8OEKVtyYkBUxPhJ0q243P2IPpzjzQHFrllBN7L4nMVE33kM/Ddyi17O4LESJ6VpyOlwQpTukhiOD/KLeTtlK3cFNdYZMxSHciu4HThWOl/EMq7RlMvcZPKzmUkAm4obC9LPfW8D94pNqciYrk7RS5sCLOT0obRCrGu4SwIvZ+fEfWI5MrnLd5GcrfBeHFlq+8RpWLu+9vnWM+MZOzlwFJI+EEA+QvDFYtZ/L0CgDThygqM/Mv3CoyfZqBMSfhV/3UgSfjsrihI0zN+0ZaWtKyQtOQ6eIv5P7Ujs6SRqSU1FXpwGoijSXDqxpJLsupu2MpOZKR/1j2MAr7ZyAcpCn3pYgGBZ+Bl4lIrlWkAHLdw+hFoze1Oz2UkoWVNUg0VS/OGxY8WTvgn2brBbUExymZQaZaj1YwfKxiVB8xPp6R51srGd0WKy2mW/qK8iItxtKZ/4Zl5d6hU8YDxKDaDHbQTi8aof1EH05w5GKUd5FG58/lChRyKKonXJ2bilA6sd50+3hicUslg6QbfZ+6woUMopIzRDiMcoAZ3D68CaG9tOhh6NqKZwAQWq4eojkKLPHFRs0opDps0PS7pzEk6uIcmfMSmwZVw5DuDX74QoUIkuAKKIsRjFggpoXYjxA21Ap1EIYwq0ruJ1FbjfX0jkKHcV7ASOYbFTD4iMt24b+ZjnfLZIsA4UQVaE8aXFt8KFCqh1BUd/ElTOT4A78AAbcniaZISpOeWrKrcSXqxtQfZaFCi+OKSstihEGly3cCYkKDhsytNwIpT3hLwKhVM1ma4J1Lg1qLQoUHI6GlGPsdlyyAQ6avoQ1NGuTSkFYczVGi0KGjqZR4NpuYx2FEFUnySiuaJZ+KWlJmS2ZAdSXBqKKYb7wJhMUmeCpSGT+X+5q73Y0jkKL8LG6XRacnFUhs6TKzNlKTv4WYHSC8T8ICZq0uxABca0FQRChRzSk+CCkyfAYlKWBJYuCdHLXFx+sCbUx+IchEyWGYABWWnEaHWFCimObiuB45ZJUiKTiiQ80B0gPlWrTfWBsSiWopI7xCiTRJCgXoaGoH6woUNHJK7sk80+7CZE+dLUyVkpZ6sHrq1HrBGInlRqkZt4bMQ9a+cchRBycnZk2zqZa2IJzId2Ng3mxF4f+DK0KSQWIId237jChRJt0HageRgChkswtYGuj/WGYSVOdXeSywtS9dNN0KFDbvcVBuJwq8vhLUo94EnbMnHKUiv5qkOCL7rxyFCLK0P2EjZ04VFTuJHorhEydkrZ6i241tcWhQoO81Iin7HmKIoAR+bLX0v8ArDsRsecsgJI41Iq96NxtChQI5ZWjEuG2HOQSSt7UYuG3nX9Y5jMBLUSVDzBBtU1tChR6eihGTba5KRikVw2BIayuhMN/gssUSVNzP0hQo9J44vwNSP/Z"/>
          <p:cNvSpPr>
            <a:spLocks noChangeAspect="1" noChangeArrowheads="1"/>
          </p:cNvSpPr>
          <p:nvPr/>
        </p:nvSpPr>
        <p:spPr bwMode="auto">
          <a:xfrm>
            <a:off x="155575" y="-1287463"/>
            <a:ext cx="5867400" cy="2686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0" descr="data:image/jpeg;base64,/9j/4AAQSkZJRgABAQAAAQABAAD/2wCEAAkGBxQTEhUUExMWFhUXGRgbGBcYGBoeGxocGBgXGBwaGhobHCggGB0lHRwYITEiJSkrLi4uGB8zODMsNygtLisBCgoKDg0OGxAQGywkHyQsLCwsLSwsLCwsLCwsLCwsLCwsLCwsLCwsLCwsLCwsLCwsLCwsLCwsLCwsLCwsLCwsLP/AABEIAJgBTAMBIgACEQEDEQH/xAAbAAABBQEBAAAAAAAAAAAAAAAEAAIDBQYBB//EAEQQAAECBAMFBgQEBAMGBwAAAAECEQADITEEEkEFUWFxgQYTIpGhsTLB0fAUQuHxFSNSYjNykgcWJFOCokNjc6OksrP/xAAaAQADAQEBAQAAAAAAAAAAAAABAgMABAUG/8QALxEAAgIBBAECBAQHAQAAAAAAAAECEQMEEiExQRNRBRQigRUyYaFCUmJxkeHwI//aAAwDAQACEQMRAD8AnpejQ5oDRKBJA003boJQ+pjwdg6iyUPpXrEjk6RxHE+cSDEIGpMGKfgdIgyEVMJkvxhTsYaBKamIFoJ+IlzF475Pl0BhHfS9Whi1pVcuBoPnA4wnE1sPpEiMIsflLWLk19I1bebF+oKTMawIjkyeoBwmkPkIYVDHifY6xL3hpX76wspwXKQ4IjEK3NwMSKUtVyen0h+YPpQu/lE4mvUkEcIyzrwjIrta3hijE86Y5oKamBZoUBQCOxStWZjwkRNLV9KwGFkEA6u2+laawSlAoz87dIVZW3VCxk2+idCqQTKnEanygPSlON4c5feKU/W8NJ2PZZy5vrD1oJdoqFTFJIy0BGulIOk7VSwzBlW1++kcWVyi/pNvQlTWJBYH733jvfW8J++cTd+ghir/AFDq1qc4lM0ChA84VaiXlAv9QI4RK7EpPmPJ6RGjZa0VAC6/lv5Xg9EpJrXlQw4oCS4ze/zinzdPhh4K4uCWSRzDRKkm5A9PswZOmbxRvusDzJTl0mu4lm5PpBWs3eANrwR4lQoWL6m4+sJAcNYHUWhCWoH9Ut9Ykdg1PP6Q3zKUaQNyOiW1leUNnBSi4X0MPzI3qHQEe4MNMsaLT1p7xo5rd2a4gysOs/mHlCXgc3xKPQxMsHTzFfaIVLi8ckn0w0gnZ+ImyAQiYrKdAW6xHtDaM6YMpmKKdxJMMEz2hi6wym07YKA+4/qJjoSkbusSqTDRLD1PPhDuflsWjvKHolUajm8MnTwkMIbg8QgkZkknTxU8v1ib3NWkENGzW/LDhgzuieXiEk1BH3wrBC8OND5fMaRyS1eSLqQ1FUcEUrCsx4jr7Rc4Xa2ISlkzCw4g+8DoUAWzNzES93wfiHg/OvybajJHGIAYAk846icdfCN11c4q8GpEvhxJc9IKSQag/tEqUehbDZEyj5WJuSa+cS98HZh5+cAFPF/vnCSg7mB4/IQvL8mth5nk/CaR1MzUl+nziGWkNb3iQ6E+xPm0L57NT8i7y7360h6ZigKqPCOZbs/EH9rREJhFC/pzpGfIWEpmHnD5RfSIULDMfWGpnJRUfrE3yKHIGtX9feBpylGlAN2vWJEznHhDuNQ3nEq9M3kP25xXDKndDoAymHpQr94dPmpsGHPhSj6RySXHxAKGj247qcN0dnr0a1dEX5vaOJxDqKQGOjgsfKCCkAEu5+7QDKxgCykvWgob33fMQHk3IEnQUlFXfe40+sOMxQD0ymjvb0jjj4VGh1zMf0G54mQlBoFnW1yzMXMTczWOkuxyjUsFPbgYYMP+YgDeAaNxYQXgipMshQSKFzV6n11ibuQoDKyRRxWtNeOsQlNJhpFViELLZBTS50gdc6YAA3uw9OcXxw24v0+pjisOCzixpuH7/OMsyQGirwuOUi4pffSD5E4LSwU6mPiFCzktwIDRMZQBYAbnZoWV6PXiB9ISU4y5oyR2YVpleFJmFqPQ+W9oqMRiVFT5Sk2I/c0i0RKLu5cUuRusLecNOzEKJKsp8021dMaEox7M42BSZ+YgZVc2vS8EGWHZ+n3URKiU2pSl75nqC3ws7PCxKii6Ax/NpQEkO3LdDuS8A28EQQQaXr91iGdOKdCr3iHGYhp0vxANcG9ddzdYPKczAB0kXvu3wX4Yu2waTPSdFA0e9KVtBayAA9Xs/wC7wIjDFKhmWOBI9CYNw0hXi/mBQ0o7dGvAlKuUZRojmSCxyEE08KqP/wBQce0QnMGcFP3vFIsUSQPyjpaG4mbMsnK2oUKN5RlqZXQyvyCd2wqYBnz9Ej75fOCx/MyhLPqkmj/2lmgdUzIQJiCgktUOH4GOmGReezWCFO+I0qrWC56Ht5wMmU5YCOuGVNcgDsJiSn4TX71gmVjC7kmv30gJCQnfEIxKnfKekc9RyN8fcay5/GlRrQesFd8d8UaJyg2UAk7zB/epNwmOPNGK4Q25GSlpB8Jvq4HvCEoMagOaMYKnzkhxlBZnpdzaDwEAUT6QXKuSYNh8KQPEwHAvSDZaGux5BgLQ2WkKHiHT2jlQ+ZgNOUS3NsZUiWY1rdYrcXtBKSK5uW+HYmYDQ19IATg0ghnuWf6xSGO+ZCuQSjaNR4S3Ojb3idOKzHd9d0ByJIfMbN0rHZaEpU+Yly7aWFPYxR44voWw7xv8QytUVv8AftEgAHAbzAs3HNmYfC3qYjnLKjzTR99CIVY/cLZcCZQMKb3iBc9CX3mtGeKlK1ANm8NARpDJGGIoASoZatvY/OCoJG3ewdKnJu/F70LRz8SnK7hTa5R9KWh8vZ5eqmGVmBHOziJsPstCNFKcAVOgNLCpeFbiDawVeIUQyQSa0Ae1oLGCWq/hBFXYbvW8GlRSKJ8m39DDMoJv7P6mF3+EGqGS8KlIqUqPMe0GyVAWHlAJ4fflEqQSd/v6t7Qkm2FML/EF924/uIRnEu5FN+sQd3oajkadYaUkc+VfeFobknTieVNxP1rEpnK/VucBiU5dj0fnaJgoj6X4a+cDagpEvers9d3yhGYs6cNfaICaip9SC7l3FRE0vTrxFINIzQ1Rtx46+dYSpm6/104wpqSxFRz410vT2hswOS592PNjD0g1Q5SQSkkmh+EEtw5VbzgsTnNADvqG6gwJkLFJDghqZrdNWPtCki6MzsRU3Io1erQtC2O2hsVCwMvhILgJqj/SbXNQ0VbzZVB8NWIdi/zi5roSOG7o0MmYYKYmjeXlDQnXEujNXyiumY5K2zpzN+7sNYmRikobIqig4BDgNVt5MAHZKwpwXD1y2qT7OICx0iYFICA/EdHeOnZCXTEbkjXYXHBb5khKgwZxr84JSXFKjnGLcjMVOABXSoqaxYSMapJoogMSOFifVolPTpcoKn7ltjagMGOhY34AxWzMRNzDvKpsR+Uj6/SIv4ookpUXckkEU3EDgKQp81MwUte+7lDxxtdmlJMfiMMlVZcxUs1pdJ56iB+8WkMtJLajUbxEmFw+ZWV8tAReh57rhoI/hKwQQtLF7KvysYO5Lhs12DCelqBXF4eQRUMREKsPMFAcx0DXa9bGEJCx+dDXTWvK1YNquGBSo6JpBdj8voIcMXw9YimqmJfM12e8DzMxLhQHCFeNsFkeFSFZiBT3iTvlAsATwjqVJZgkAHcfbdA5mNQn1PvEnFth8BKsSWsx+bxXY/FKzyw9CS/MN8oOllgH1r6xDiAKcy3kLRaMUmLYPMmnu9XCgPW5hslZIfcQK836Qb3I8Q0d/b5xXbUx4w8jOPiJIQDvOvECph1zwjB0rBrCKA6A0sfbWJ/whJqPsN50ij7G9oTLSULJOt6kHXo56HhHoOHnhQBSSxahDee+JaqUsEqa48DximZVWFJz7lDnoYZlBbLVSQHbkL8I1k1aHIVLG5xr1+7w1Wz5ZDMsA0oQ/qHaOZapPsb0+ShSEJBJSA9TSj+cT4bFZh4Ta7Cm6msTz+zyVKLTFpGgKXF/6s1aQRhNjd1TvKO5dJ32oYd5IV2ba0CpmkjxeHS+j2h9w130gubgVJ1cVqKdCNIhVhVByrSzF+oq4gbojU0RJBsSW9vIvEqJmtx1hmZmcF+frUxIQdHB5GvyjWLQ19x0+/eFLL0dm5i3Ecoeom9dORjiRUUJbVvpeMZLkkUskMA3JrbibG8cxJSkFamABvY04eUIJBYhnvQgHqNOsY3tvtlz3SC733t+tuTxTHieSSSDJ1yG4XtcJk9QSAlFk/3Nrzv0jXyMSFgBrhxTzbjHiyEkVFC4ru3Ruey+3ioZSASPiD2/uTHRrdI9m7F2v3EjNm2/CEijNcU1rr1hplFJJY8ulf0hiZy3pTcRrc14QSmcwrQXq+seRHP/ADF1NMAmSywL0ItpdreY6GBiAGTWo+Hppu9Itp0sEAFRD21eBvwNKqbQEE2jphmi/IZMFCTlzeJwLPUtbj6xNIyqS4L1dyKnytD5WHy1SoqHFQ+fWkMmYcAFqE1tq9wQw6Q6kn0SomQofR39IkQl60bWvvFfiMUiWHWpNur8tIxO3e0y1E5VUsAOl2g48MsjqJnJI9FmymalX3Pu1LelIrdsSVrASlCqF3oKbjGd2Z2toFFagQRnQasN4e6fUaxtMPtBCwFApL9Hf79ITKp6eX1L7mUk+zOZ1BIUQrqm4FCOJaA0T/GPG41Fma3pGxXIQp3ppTi3p8oqsX2bQs+E5SxYjQ1annFMWqxy46D6e78pVd61yGLsXuGaIEYkAtmtQD5RDidizpPxOtAN0nhqN2kAJxiKJyMPfjwjsjG1xyScXHstpe0FIbxWNwD5OYO/Fqd81OevWKNWJQskMBR+v37QX3btXQbnoIScPcUOxeMWpV6AUgNcxRzK0pQO4L1pCzVKakFmJbXjvpHcwSTRn94KXsElkr/7hQnTWA52IALBIG9nvBoIyAj8rmkBKIJci7ajcIyADbPxhIJbqaRFOxLqDGAcQtQfTXV4FwuIcv8AbQVC+QJ+5pJi6jm3nCmq+Dg556RXoxPiL744J7gClj0r+hhaNaLlM4ZlOfyg9GjDbVxxxM6j5E0QPctvJ9AIsdv7QKU5BRcwAUuEinrBn+zKQPx8l9EzT5Slx1abF/G/sayhOHmIZZQpIcMVJIDsaOQxjf8AZTaAmICQQFbtSB7kW8orNvTScMoHEqm/ypByqz64iYc7q1YBO/wxnNk7QVJmAjeGHH9beUPqcPrY3F9+BoS2s9ckza1r84dMSmpSWJuNNaRVYLGickKS4Js94MM5QoRUbtWMfMSUoumjq3+4XJnAi77+HSHvoP0/SK+RMOZ6hwKUYxJlN0mm4/dIRSfsKpX4DULr9/bxwrFHgeYau7Gzb4RJYb3qN/KD4CRTsMynSAxalCxrv0gRCQT4bUDdXNAqnvBxNag201iLEKQKZil7U9XfSOrFPwxGhqfLgSPcH7eOqVT5u7HjW/LfCkT5SqBRNnLNw5b9Ir9pbVCU5xYuADUlqO+6Lwjuug2kAdqtuCUCE39eABjz0ErUVqqSXibaeNOImkkltPr19ouNjdl8ViEZ5MrMhynNmQA4AceJQOoj2NNhWONvs55ScmUyvpDsPOVLUFpLEP14HgY1KP8AZ7jiPgli15qfk8RbU7C4qRJXOmd1lQHUEzCVMVBNBlY1I1jpbQC62HtsLSkgcCCbatz+UahGIzAJ1oxO79Y8h2ZiFypgKAS7ApGvLiKkRu9lbTXMCQz3r921DbwY8H4ho6e+H3Kxdo0aJzUa0Su5NBW/7RXBKmB3bzoYlGIA1Ytqd26PLWOXaHV+R81BBAHU2to3zgPam0kSgS4z7oE2zt0IpLYnUxiNqbSJJUo/e4R3afTSnJCOaRJtramYlRL7hv4cooC6i51+6RzMVqc/twETANHv4sSgqRJsYoEVFxFvsnaD+Fy4/K9D/l+nlFXEcxGovDZMUZqmjJnpexNv51AEBm9Y0EmbloWvQ6fpHlOxtqqCx4gmZvNl8DuPvG62fttS2JATv03VbdHz2r0UscriuB1JGmlrCxoRqHit2lsCVNB8ICt4vyEEISLghy1tb28oJlzgWq945sc543wy0Z3wzz7G7CmSSoAhQ1eh8VoqsNi1OUl0tSp+kerz8OlQrUM0ZfbvZkLGZJYjUD33x6WHWRl9M+BZ4/YyqcQV5fFrVhu4wZi51RRxr8qQJi9nzJTOmjHzBvEH45RoWoKx2JJ9EXx2WWGxLf5asT7Q0YlNXu++KBGKVZ6C0ECe979YLx0BMu5+yZp+JJLuC3oeEAjs8p38T8E0j0QSREOMmCWlwl48layXSFcvYwyNgzHNFVPlffHJ+HEpLkZiE1HIkh/O0T9ou0UwTTLSO6SAK6qJD04fSMvOxKlBRdb6kCml6Ujux48s1chkvcCVNMxapirm3DcIstkbVm4aYJskpCwCAVJzABQINDwiLs/IC58hCg4VNlgg6grAIj0/aWzUSleDBSD/AMZLkh5T/wAtRVmVe4YVtwj1fypJAPOMZtmbNTkV3YSyQyJaEuEuUgkByAVEs+sAL+/KPWOzezJQlyAJMpQXi8ShRUgKOROIUlIBNQwpGO7WTCvCyJi5UuXM73Ep8CAl0I7sJcDnGsJc9jlKVJOdKbBnPxNrwJa8aKQ1WZv8zx5YcUtAyhZy/wBNqAUbz36xfdn9sKCkoKQc2ov03mPC1mmnOTmi8ZXSNwuSQRY9bRGickUINeTOdAXvFPtDaK5a8hYkpe9zQBhvBgRWLqc39LgJALsTYj7+XFHSTbqTG28mn/Hy1BgtNNCQ4N2IjsmYF6vpyIjzSfjJpxK0ugoM5aWKUkgJmEB6PbUxrtg4mUJQzKSCSqpJBJCiN+4R05fh+1WpFljcnSL+Wmh1PH7pEc6QFpII4Vivxu0EpCVJKADmdQJdgzb31ijx3aOZaWeZNy+nCOZaTJfDRGf0ui3nYfInKKA3O4a/SMP2s2pnVkQ4AADcOEWcza080cE6u3sbRW4kIL5khKhQtbfra8etp04fmRKTsqJKGHGPUOzGYbCxBQvu1iarKvME5ayfzH4aU6x5eldS3GPTezpT/AMTnzZe8U+Vs3xSbPSPVfRNdhWHXN/EbGzYgEGVL7wd9/il6kAFpr74DwchXc7XC5omBS0ZUhalFIGIU4ZQGW4FHqOEKWqT32wm73/Cl93VDNmAHeUqa/laK5gRtNUpUxKpMzMrMpJBC5ywoBkhhR2JMTm5JcBG4aSlDAlNGoWq1PPjBidoISSygCTVqVYV6xj5GNJUqpJbX1MA4nEEqPDdw3R5vo5JP6mHfLo3GM7TJQGfNFLO2yqYWdn0H3SKWStSmIQ4sa+dIIlIDhLVJuDwfdugx00V2bl9hGNxBCCdRuigzFaqn9I1GBkZSHLnjGcCGUQLZj7x1aaKVhkmux8tLNCWh3A1f2hJgHaC1BVCRTQx2EwnCSCgMS71p0idMsm3XrSKPvDvPmYv5IYnp7wrdIZLkDmi7740uH2l8IzOAKZjSlnYO0ZzEKdSiwAzaRZY3DgAqDAAaco59RTpMyxuXRo8JjkuFJISUlRUCTkOoqQW3tYaaxNsbtHnokkGtDYvu3axmZWz1lIJIZqB6VuKCD9mT8pCsstKCLMFFv8AMwaODJpoSXI8MbPQ8JtIKDs2+LDNR7j7vGCTNIKFonA5qn+oMWDkUNo1eGxroBBHQgx5OXE8bqxr2vlj8VgZa6kP1gKbsRH5Ucw4iymIBD6EvEExRFReKwyzSpMawT+Cooe6Q431+UEpwCBdKfIfOC8NjkkFzUCo1jObX22O8ZBJDCzM8PH1JvtkLlY5fbCTmypS/ExWY3bs1anQU5a+BxSh3Co9ocewqfy4hQ1+EfWCJHZIChnvRvgD2YVflFU9PHmJLczG7XUVTCSkhQbWw4DdHcqDJXldwx+LR6lrekQ49YTPmByoJUUhW8JLfKGLxDMzWJ+90erGVRSKppIl7JB8ZhRr38r/AO4j0rayUKXJoS+1JZoU3AJcuLV5x5Zs2ZMlzUzJdFIOZKmdiKvUNeNIntvtL/n6/wDLlU4/BHVvi0uQI23Zg/ysCTriMUr/AOTML+kedbYKf4fhMjsZmMVUgmqpOopBGze1+Oky0S5c0JQl8oMuWWckmpS7kkmAdp7Xm4sgTVBWQKCfClIGZiqiQLkCFnNR5MEYjBpKQpKQaWvVuT+8SbCQoLJZAa+8cg1YBwUwy1OVaUFwz1AzUtWDcLPBnADwEtm8RaztQ1o3WPOa7T5XuUxy5C8dMWmYylAUcZXZrgObwyRMSVArWUgWATYgN5UET7TwQC3cKCwHckgEeG7uKAR3B4KXnAzsVMUpAJZgKE2vXg9YEa22iydysqFLT+Mm/wDrTP8A9DGp2NO7tI1SrN0UFFvMU6CMROX/AMVMP/nKP/uGNfILSAOfQgkivMRXIqSOuDtszW0Jk4LUtRJBJtUVelRACkk+JJV0/SJMXNzUCVFVXoTrpoRbziCTmKQK8moH9oultR50uwrDkqX8ZSTz3DU0MHzcCVP4sx1PIa6RWzpRCHNwUpBCiSlsxZjYWtDZuJVU5iATVqlwOJt7Qs4ylzFgDpGwlCpq+6NNsvaM6TIVh+6lLkqUVKRMS4U7UNbeEeUY+VtCYAdRvB3wwYhQLuS9qwn/AK/zC0bbEbcmEySMPhgZP+ERK/wwPyoJPhHKA8ft1ZlzwJOHlibWaqXLCVLZWapetSb7zFBhMYpXxOEAX0LGo/aFjpy6AEAGhrY00ud/nGUsm6mxlECStJPhBBYsQ/1hktPQHr1h5wylKfOHOtoMmzApIT3SM1A6XBNdBqesXsx2SmWhitJUsvcOKatZ4Omz0lSSnQVyu1qaM8CqCgfhUE2cgw2bnAJykJOrFvRzCpph5LFGIaoS44ERm1pZRBpU+pJi1wcxRUQEl31YdKxVTFHMcwYuXeKYoqLpGm2+WdeAdp/EOXzMGA+8C44+IcouyaK+NHJQ6j9vUCnnGfWmsXRmEEMbkP5v8oV8oK7B5qgSSKglxGi/CkAEy0uf6SH9QIzRFIvZ2MZAZaT4Q7gXarGJZVLihotc2QzE/HmZISAQA9TW4PLTfFhhkLABUEh6h015xU4uUVqSrMDpQaCu+sHzp80kJCrGjirMDTRrROV0MjT4OYTIXLUUulYmZlJG4ABLnw1D0vFpgQBLY/ETuoX3bmjI7NxBTMCynNX84zNao3dI2cgDMchzIcNW2YAt0NK7o83W4W1usbiSC5CqEXA9t0JRoW6ViFE1iASzuCImWlhTo33eOOK5AZbF7bYB1Jo4LjxQHK2nJUHKSf8Ao/UwF2xwZSrMxyqNxZ4zAcb/AL6x6mLFFxslLs9TVOniyIjmYie9EK9Iu0t9iJMojhlqf0S/sI534PN5/ZeYVqUMwKiT8NHJJ05wL/unNdy/+lUephKY6yYZa2SApHmP8GxAOrNo/wBIlk7InAVNXOj+tI9IVLRuEc7hF2h/nV5Q2881nbLxCqCWkDnDDsGdRgEt6+kenfh0GOHCJO6A9Yv+X+zOSZ5evszPUXULCn6gCDMN2YmkslIUGq5avDWnCPRvwSdwho2ak6esMtbDy3/hDKUUZFXZaayQZyHBFDmsNxYPX2iWd2dSlJV3xYAEundUtX5axqv4cnj0UYjOyEHVTcx9ID1WL9SnrLwYdWxcOueSlc3MtT+JAygrLvd2rEuJ2SqWlX82ic3hBNb0bV42A2DLBcJqNXLxLO2abkZugP6wXr8b6TB67XR5ZiwpTsgmjW6+7RCFKIYSn3Evbm1Y9GneAUwin3kP6AUhyMdNArhyOGU8eAjfiD8R/cW3Z5sETFGqFAJLsEn1U1dbQsZgSFEHMxamU3rX1j1HD7VNM0lQf+0+wh6dpofwpINQ5StqQPxB+YjVweSrlqSlgFEqrb2iPuiwz0J3vv40949kGKPh8F9QDTnrD5a1KplfiQfmIH4l/SK0eNYVKknwpJzMxNt7vZmoYsRhVTElJyvVQOhJpqejtpHqa8ChbZ5SK38IpFdjOzEpSnT4XDEcngr4jBvlUw3SPNZWFUQ5SzdDpfhE8jDnvGCfEGLkVDEa79ORjfHsin+v0hv+6A/rryiy+IYxd5lMdnCSVAKa+VwT0Lj1iuGOmLTlAASXr6843a+y5FO9pEP+6I0UPvpC/OYgvI2Y+Qjic1OLnjupFdtY/wA5XT2EegnskRUL+9xiKd2SUa+Dmwf3i8NbiTuxnJNUecpEQYpDnpHpKuyMz+yAsZ2FUoVWlLOSR+1hWLLXYn5F2r3PN8hJpXf8jFriMPMQxWhaQbFSSAeAJDExqMA0mUZaVqSCKlvicEnNWv1i57KYRM0TsOsAhacxCiSxSa8r3uGoYv6lGSs80UqkbPBSJaZaTlT8IuATbfFirsGErPiTQ2ck9XEGI7MkCpfcKke1I5NRqo3STCrj4M5NwcpRpLS+hFD1irKlDM9CN9HBYU4xv0bBSL03/odIQ2Ck/wBJI3j6xyPWR8pmcr7Ri8PM3iwj0TDzAcNLUiqgh21JSlLCl2GsCSdiNog80iD5OEmIACcoAdr0BoQHehELLXQkqaYYZEnyByJgmAKplIq+nHnBkvM7MaaitonkSikMAgeX0iQKXvT99I831X4Qm4o9r7IVNSzUNwbEfIxlJnY2Y9Gbi/0j0c5zqn1PyhpCv6h5RWGqyx6BLkgyiOOIjbe0dy7y0Q3EuSZxHMw/phuVtfKEyf6oFs21kiCnQCJArgPKBwpO8wwTEh2JPKByagwL4Q4KEBd8lnBpa/20NRPHGsGmag5UziY6JnGATiAGNR98IinYkUJ1gVwai0KxrCTMTpFYmcFWD86RJLxQ3eX62hdrDRYomc4SZj3pAC8YkCr0vvjn8QQbFxv0g+nLsxZBt8PC+NIqVbRQPlEiMakhwX66ddIygzB4n/bw7vRFajGoYmghox6bEev6vG2yCWapw3QkL4HzinXtQj4UFXSIRt8apY1e9G+zBWOTDXku1L/t9YRRw9YplbWBIGYelRSzwV+LIYOOAIHTg0I4S8mUbLIA7hHKX/aKtSphqlldWaBkYueFVlqI5hudIZYpPob05d0X4KOXnHSpPCKheLUE5sh6NAs/aRSQal6gVq17RRaeXZvTa8GiChpWHKRu8nEZ+Ri1Th4CpIA1HK5elHhuKXOQGRMBNHSRUVIcEA0oYeOCTCoSatIvJgOia/5j7NAGLROUlaWSApKhQnUFNz9IqJm2Zks5VVUzh0kZq6Ea8OEKVtyYkBUxPhJ0q243P2IPpzjzQHFrllBN7L4nMVE33kM/Ddyi17O4LESJ6VpyOlwQpTukhiOD/KLeTtlK3cFNdYZMxSHciu4HThWOl/EMq7RlMvcZPKzmUkAm4obC9LPfW8D94pNqciYrk7RS5sCLOT0obRCrGu4SwIvZ+fEfWI5MrnLd5GcrfBeHFlq+8RpWLu+9vnWM+MZOzlwFJI+EEA+QvDFYtZ/L0CgDThygqM/Mv3CoyfZqBMSfhV/3UgSfjsrihI0zN+0ZaWtKyQtOQ6eIv5P7Ujs6SRqSU1FXpwGoijSXDqxpJLsupu2MpOZKR/1j2MAr7ZyAcpCn3pYgGBZ+Bl4lIrlWkAHLdw+hFoze1Oz2UkoWVNUg0VS/OGxY8WTvgn2brBbUExymZQaZaj1YwfKxiVB8xPp6R51srGd0WKy2mW/qK8iItxtKZ/4Zl5d6hU8YDxKDaDHbQTi8aof1EH05w5GKUd5FG58/lChRyKKonXJ2bilA6sd50+3hicUslg6QbfZ+6woUMopIzRDiMcoAZ3D68CaG9tOhh6NqKZwAQWq4eojkKLPHFRs0opDps0PS7pzEk6uIcmfMSmwZVw5DuDX74QoUIkuAKKIsRjFggpoXYjxA21Ap1EIYwq0ruJ1FbjfX0jkKHcV7ASOYbFTD4iMt24b+ZjnfLZIsA4UQVaE8aXFt8KFCqh1BUd/ElTOT4A78AAbcniaZISpOeWrKrcSXqxtQfZaFCi+OKSstihEGly3cCYkKDhsytNwIpT3hLwKhVM1ma4J1Lg1qLQoUHI6GlGPsdlyyAQ6avoQ1NGuTSkFYczVGi0KGjqZR4NpuYx2FEFUnySiuaJZ+KWlJmS2ZAdSXBqKKYb7wJhMUmeCpSGT+X+5q73Y0jkKL8LG6XRacnFUhs6TKzNlKTv4WYHSC8T8ICZq0uxABca0FQRChRzSk+CCkyfAYlKWBJYuCdHLXFx+sCbUx+IchEyWGYABWWnEaHWFCimObiuB45ZJUiKTiiQ80B0gPlWrTfWBsSiWopI7xCiTRJCgXoaGoH6woUNHJK7sk80+7CZE+dLUyVkpZ6sHrq1HrBGInlRqkZt4bMQ9a+cchRBycnZk2zqZa2IJzId2Ng3mxF4f+DK0KSQWIId237jChRJt0HageRgChkswtYGuj/WGYSVOdXeSywtS9dNN0KFDbvcVBuJwq8vhLUo94EnbMnHKUiv5qkOCL7rxyFCLK0P2EjZ04VFTuJHorhEydkrZ6i241tcWhQoO81Iin7HmKIoAR+bLX0v8ArDsRsecsgJI41Iq96NxtChQI5ZWjEuG2HOQSSt7UYuG3nX9Y5jMBLUSVDzBBtU1tChR6eihGTba5KRikVw2BIayuhMN/gssUSVNzP0hQo9J44vwNSP/Z"/>
          <p:cNvSpPr>
            <a:spLocks noChangeAspect="1" noChangeArrowheads="1"/>
          </p:cNvSpPr>
          <p:nvPr/>
        </p:nvSpPr>
        <p:spPr bwMode="auto">
          <a:xfrm>
            <a:off x="307975" y="-1135063"/>
            <a:ext cx="5867400" cy="2686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descr="http://www.journeymart.com/de/CountryImages/iceland-turf-hous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115" y="4797152"/>
            <a:ext cx="4284563" cy="196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632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err="1" smtClean="0"/>
              <a:t>Purchase</a:t>
            </a:r>
            <a:r>
              <a:rPr lang="is-IS" dirty="0" smtClean="0"/>
              <a:t> </a:t>
            </a:r>
            <a:r>
              <a:rPr lang="is-IS" dirty="0" err="1" smtClean="0"/>
              <a:t>decisions</a:t>
            </a:r>
            <a:endParaRPr lang="is-IS" dirty="0"/>
          </a:p>
        </p:txBody>
      </p:sp>
      <p:pic>
        <p:nvPicPr>
          <p:cNvPr id="5" name="Picture 4"/>
          <p:cNvPicPr/>
          <p:nvPr/>
        </p:nvPicPr>
        <p:blipFill rotWithShape="1">
          <a:blip r:embed="rId2"/>
          <a:srcRect b="10551"/>
          <a:stretch/>
        </p:blipFill>
        <p:spPr bwMode="auto">
          <a:xfrm>
            <a:off x="381000" y="1427480"/>
            <a:ext cx="6324600" cy="489712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92545" y="6359743"/>
            <a:ext cx="8220364" cy="276999"/>
          </a:xfrm>
          <a:prstGeom prst="rect">
            <a:avLst/>
          </a:prstGeom>
        </p:spPr>
        <p:txBody>
          <a:bodyPr wrap="square">
            <a:spAutoFit/>
          </a:bodyPr>
          <a:lstStyle/>
          <a:p>
            <a:pPr algn="r"/>
            <a:r>
              <a:rPr lang="is-IS" sz="1200" dirty="0" err="1"/>
              <a:t>Shaw</a:t>
            </a:r>
            <a:r>
              <a:rPr lang="is-IS" sz="1200" dirty="0"/>
              <a:t> </a:t>
            </a:r>
            <a:r>
              <a:rPr lang="is-IS" sz="1200" dirty="0" err="1" smtClean="0"/>
              <a:t>and</a:t>
            </a:r>
            <a:r>
              <a:rPr lang="is-IS" sz="1200" dirty="0" smtClean="0"/>
              <a:t> </a:t>
            </a:r>
            <a:r>
              <a:rPr lang="is-IS" sz="1200" dirty="0" err="1"/>
              <a:t>Williams</a:t>
            </a:r>
            <a:r>
              <a:rPr lang="is-IS" sz="1200" dirty="0"/>
              <a:t>, 2009: </a:t>
            </a:r>
            <a:r>
              <a:rPr lang="is-IS" sz="1200" u="sng" dirty="0" err="1"/>
              <a:t>Knowledge</a:t>
            </a:r>
            <a:r>
              <a:rPr lang="is-IS" sz="1200" u="sng" dirty="0"/>
              <a:t> </a:t>
            </a:r>
            <a:r>
              <a:rPr lang="is-IS" sz="1200" u="sng" dirty="0" err="1"/>
              <a:t>transfer</a:t>
            </a:r>
            <a:r>
              <a:rPr lang="is-IS" sz="1200" u="sng" dirty="0"/>
              <a:t> and </a:t>
            </a:r>
            <a:r>
              <a:rPr lang="is-IS" sz="1200" u="sng" dirty="0" err="1"/>
              <a:t>management</a:t>
            </a:r>
            <a:r>
              <a:rPr lang="is-IS" sz="1200" u="sng" dirty="0"/>
              <a:t> </a:t>
            </a:r>
            <a:r>
              <a:rPr lang="is-IS" sz="1200" u="sng" dirty="0" err="1"/>
              <a:t>in</a:t>
            </a:r>
            <a:r>
              <a:rPr lang="is-IS" sz="1200" u="sng" dirty="0"/>
              <a:t> </a:t>
            </a:r>
            <a:r>
              <a:rPr lang="is-IS" sz="1200" u="sng" dirty="0" err="1"/>
              <a:t>tourism</a:t>
            </a:r>
            <a:r>
              <a:rPr lang="is-IS" sz="1200" u="sng" dirty="0"/>
              <a:t> </a:t>
            </a:r>
            <a:r>
              <a:rPr lang="is-IS" sz="1200" u="sng" dirty="0" err="1" smtClean="0"/>
              <a:t>organisations</a:t>
            </a:r>
            <a:r>
              <a:rPr lang="is-IS" sz="1200" dirty="0" smtClean="0"/>
              <a:t>, </a:t>
            </a:r>
            <a:r>
              <a:rPr lang="is-IS" sz="1200" dirty="0"/>
              <a:t>p</a:t>
            </a:r>
            <a:r>
              <a:rPr lang="is-IS" sz="1200" dirty="0" smtClean="0"/>
              <a:t>. </a:t>
            </a:r>
            <a:r>
              <a:rPr lang="is-IS" sz="1200" dirty="0"/>
              <a:t>327</a:t>
            </a:r>
          </a:p>
        </p:txBody>
      </p:sp>
    </p:spTree>
    <p:extLst>
      <p:ext uri="{BB962C8B-B14F-4D97-AF65-F5344CB8AC3E}">
        <p14:creationId xmlns:p14="http://schemas.microsoft.com/office/powerpoint/2010/main" val="614682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07504" y="1464593"/>
            <a:ext cx="8964488" cy="4412679"/>
            <a:chOff x="928662" y="1464593"/>
            <a:chExt cx="7500990" cy="3107415"/>
          </a:xfrm>
        </p:grpSpPr>
        <p:sp>
          <p:nvSpPr>
            <p:cNvPr id="5" name="Freeform 4"/>
            <p:cNvSpPr/>
            <p:nvPr/>
          </p:nvSpPr>
          <p:spPr>
            <a:xfrm>
              <a:off x="3437542" y="2708920"/>
              <a:ext cx="2214578" cy="642942"/>
            </a:xfrm>
            <a:custGeom>
              <a:avLst/>
              <a:gdLst>
                <a:gd name="connsiteX0" fmla="*/ 0 w 2214578"/>
                <a:gd name="connsiteY0" fmla="*/ 92156 h 642942"/>
                <a:gd name="connsiteX1" fmla="*/ 1893107 w 2214578"/>
                <a:gd name="connsiteY1" fmla="*/ 92156 h 642942"/>
                <a:gd name="connsiteX2" fmla="*/ 1893107 w 2214578"/>
                <a:gd name="connsiteY2" fmla="*/ 0 h 642942"/>
                <a:gd name="connsiteX3" fmla="*/ 2214578 w 2214578"/>
                <a:gd name="connsiteY3" fmla="*/ 321471 h 642942"/>
                <a:gd name="connsiteX4" fmla="*/ 1893107 w 2214578"/>
                <a:gd name="connsiteY4" fmla="*/ 642942 h 642942"/>
                <a:gd name="connsiteX5" fmla="*/ 1893107 w 2214578"/>
                <a:gd name="connsiteY5" fmla="*/ 550786 h 642942"/>
                <a:gd name="connsiteX6" fmla="*/ 0 w 2214578"/>
                <a:gd name="connsiteY6" fmla="*/ 550786 h 642942"/>
                <a:gd name="connsiteX7" fmla="*/ 0 w 2214578"/>
                <a:gd name="connsiteY7" fmla="*/ 92156 h 642942"/>
                <a:gd name="connsiteX0" fmla="*/ 0 w 2214578"/>
                <a:gd name="connsiteY0" fmla="*/ 92156 h 642942"/>
                <a:gd name="connsiteX1" fmla="*/ 1893107 w 2214578"/>
                <a:gd name="connsiteY1" fmla="*/ 92156 h 642942"/>
                <a:gd name="connsiteX2" fmla="*/ 1893107 w 2214578"/>
                <a:gd name="connsiteY2" fmla="*/ 0 h 642942"/>
                <a:gd name="connsiteX3" fmla="*/ 2214578 w 2214578"/>
                <a:gd name="connsiteY3" fmla="*/ 321471 h 642942"/>
                <a:gd name="connsiteX4" fmla="*/ 1893107 w 2214578"/>
                <a:gd name="connsiteY4" fmla="*/ 642942 h 642942"/>
                <a:gd name="connsiteX5" fmla="*/ 1893107 w 2214578"/>
                <a:gd name="connsiteY5" fmla="*/ 550786 h 642942"/>
                <a:gd name="connsiteX6" fmla="*/ 274328 w 2214578"/>
                <a:gd name="connsiteY6" fmla="*/ 545788 h 642942"/>
                <a:gd name="connsiteX7" fmla="*/ 0 w 2214578"/>
                <a:gd name="connsiteY7" fmla="*/ 550786 h 642942"/>
                <a:gd name="connsiteX8" fmla="*/ 0 w 2214578"/>
                <a:gd name="connsiteY8" fmla="*/ 92156 h 642942"/>
                <a:gd name="connsiteX0" fmla="*/ 0 w 2214578"/>
                <a:gd name="connsiteY0" fmla="*/ 92156 h 642942"/>
                <a:gd name="connsiteX1" fmla="*/ 1893107 w 2214578"/>
                <a:gd name="connsiteY1" fmla="*/ 92156 h 642942"/>
                <a:gd name="connsiteX2" fmla="*/ 1893107 w 2214578"/>
                <a:gd name="connsiteY2" fmla="*/ 0 h 642942"/>
                <a:gd name="connsiteX3" fmla="*/ 2214578 w 2214578"/>
                <a:gd name="connsiteY3" fmla="*/ 321471 h 642942"/>
                <a:gd name="connsiteX4" fmla="*/ 1893107 w 2214578"/>
                <a:gd name="connsiteY4" fmla="*/ 642942 h 642942"/>
                <a:gd name="connsiteX5" fmla="*/ 1893107 w 2214578"/>
                <a:gd name="connsiteY5" fmla="*/ 550786 h 642942"/>
                <a:gd name="connsiteX6" fmla="*/ 662948 w 2214578"/>
                <a:gd name="connsiteY6" fmla="*/ 534358 h 642942"/>
                <a:gd name="connsiteX7" fmla="*/ 274328 w 2214578"/>
                <a:gd name="connsiteY7" fmla="*/ 545788 h 642942"/>
                <a:gd name="connsiteX8" fmla="*/ 0 w 2214578"/>
                <a:gd name="connsiteY8" fmla="*/ 550786 h 642942"/>
                <a:gd name="connsiteX9" fmla="*/ 0 w 2214578"/>
                <a:gd name="connsiteY9" fmla="*/ 92156 h 642942"/>
                <a:gd name="connsiteX0" fmla="*/ 274328 w 2214578"/>
                <a:gd name="connsiteY0" fmla="*/ 545788 h 642942"/>
                <a:gd name="connsiteX1" fmla="*/ 0 w 2214578"/>
                <a:gd name="connsiteY1" fmla="*/ 550786 h 642942"/>
                <a:gd name="connsiteX2" fmla="*/ 0 w 2214578"/>
                <a:gd name="connsiteY2" fmla="*/ 92156 h 642942"/>
                <a:gd name="connsiteX3" fmla="*/ 1893107 w 2214578"/>
                <a:gd name="connsiteY3" fmla="*/ 92156 h 642942"/>
                <a:gd name="connsiteX4" fmla="*/ 1893107 w 2214578"/>
                <a:gd name="connsiteY4" fmla="*/ 0 h 642942"/>
                <a:gd name="connsiteX5" fmla="*/ 2214578 w 2214578"/>
                <a:gd name="connsiteY5" fmla="*/ 321471 h 642942"/>
                <a:gd name="connsiteX6" fmla="*/ 1893107 w 2214578"/>
                <a:gd name="connsiteY6" fmla="*/ 642942 h 642942"/>
                <a:gd name="connsiteX7" fmla="*/ 1893107 w 2214578"/>
                <a:gd name="connsiteY7" fmla="*/ 550786 h 642942"/>
                <a:gd name="connsiteX8" fmla="*/ 754388 w 2214578"/>
                <a:gd name="connsiteY8" fmla="*/ 625798 h 642942"/>
                <a:gd name="connsiteX0" fmla="*/ 274328 w 2214578"/>
                <a:gd name="connsiteY0" fmla="*/ 545788 h 642942"/>
                <a:gd name="connsiteX1" fmla="*/ 0 w 2214578"/>
                <a:gd name="connsiteY1" fmla="*/ 550786 h 642942"/>
                <a:gd name="connsiteX2" fmla="*/ 0 w 2214578"/>
                <a:gd name="connsiteY2" fmla="*/ 92156 h 642942"/>
                <a:gd name="connsiteX3" fmla="*/ 1893107 w 2214578"/>
                <a:gd name="connsiteY3" fmla="*/ 92156 h 642942"/>
                <a:gd name="connsiteX4" fmla="*/ 1893107 w 2214578"/>
                <a:gd name="connsiteY4" fmla="*/ 0 h 642942"/>
                <a:gd name="connsiteX5" fmla="*/ 2214578 w 2214578"/>
                <a:gd name="connsiteY5" fmla="*/ 321471 h 642942"/>
                <a:gd name="connsiteX6" fmla="*/ 1893107 w 2214578"/>
                <a:gd name="connsiteY6" fmla="*/ 642942 h 642942"/>
                <a:gd name="connsiteX7" fmla="*/ 1893107 w 2214578"/>
                <a:gd name="connsiteY7" fmla="*/ 550786 h 642942"/>
                <a:gd name="connsiteX0" fmla="*/ 274328 w 2214578"/>
                <a:gd name="connsiteY0" fmla="*/ 545788 h 642942"/>
                <a:gd name="connsiteX1" fmla="*/ 0 w 2214578"/>
                <a:gd name="connsiteY1" fmla="*/ 550786 h 642942"/>
                <a:gd name="connsiteX2" fmla="*/ 0 w 2214578"/>
                <a:gd name="connsiteY2" fmla="*/ 92156 h 642942"/>
                <a:gd name="connsiteX3" fmla="*/ 1893107 w 2214578"/>
                <a:gd name="connsiteY3" fmla="*/ 92156 h 642942"/>
                <a:gd name="connsiteX4" fmla="*/ 1893107 w 2214578"/>
                <a:gd name="connsiteY4" fmla="*/ 0 h 642942"/>
                <a:gd name="connsiteX5" fmla="*/ 2214578 w 2214578"/>
                <a:gd name="connsiteY5" fmla="*/ 321471 h 642942"/>
                <a:gd name="connsiteX6" fmla="*/ 1893107 w 2214578"/>
                <a:gd name="connsiteY6" fmla="*/ 642942 h 642942"/>
                <a:gd name="connsiteX7" fmla="*/ 1893107 w 2214578"/>
                <a:gd name="connsiteY7" fmla="*/ 550786 h 642942"/>
                <a:gd name="connsiteX8" fmla="*/ 1890721 w 2214578"/>
                <a:gd name="connsiteY8" fmla="*/ 528643 h 642942"/>
                <a:gd name="connsiteX0" fmla="*/ 274328 w 2214578"/>
                <a:gd name="connsiteY0" fmla="*/ 545788 h 642942"/>
                <a:gd name="connsiteX1" fmla="*/ 0 w 2214578"/>
                <a:gd name="connsiteY1" fmla="*/ 550786 h 642942"/>
                <a:gd name="connsiteX2" fmla="*/ 0 w 2214578"/>
                <a:gd name="connsiteY2" fmla="*/ 92156 h 642942"/>
                <a:gd name="connsiteX3" fmla="*/ 1893107 w 2214578"/>
                <a:gd name="connsiteY3" fmla="*/ 92156 h 642942"/>
                <a:gd name="connsiteX4" fmla="*/ 1893107 w 2214578"/>
                <a:gd name="connsiteY4" fmla="*/ 0 h 642942"/>
                <a:gd name="connsiteX5" fmla="*/ 2214578 w 2214578"/>
                <a:gd name="connsiteY5" fmla="*/ 321471 h 642942"/>
                <a:gd name="connsiteX6" fmla="*/ 1893107 w 2214578"/>
                <a:gd name="connsiteY6" fmla="*/ 642942 h 642942"/>
                <a:gd name="connsiteX7" fmla="*/ 1893107 w 2214578"/>
                <a:gd name="connsiteY7" fmla="*/ 550786 h 642942"/>
                <a:gd name="connsiteX8" fmla="*/ 1890721 w 2214578"/>
                <a:gd name="connsiteY8" fmla="*/ 528643 h 642942"/>
                <a:gd name="connsiteX9" fmla="*/ 1871671 w 2214578"/>
                <a:gd name="connsiteY9" fmla="*/ 523880 h 642942"/>
                <a:gd name="connsiteX0" fmla="*/ 274328 w 2214578"/>
                <a:gd name="connsiteY0" fmla="*/ 545788 h 642942"/>
                <a:gd name="connsiteX1" fmla="*/ 0 w 2214578"/>
                <a:gd name="connsiteY1" fmla="*/ 550786 h 642942"/>
                <a:gd name="connsiteX2" fmla="*/ 0 w 2214578"/>
                <a:gd name="connsiteY2" fmla="*/ 92156 h 642942"/>
                <a:gd name="connsiteX3" fmla="*/ 1893107 w 2214578"/>
                <a:gd name="connsiteY3" fmla="*/ 92156 h 642942"/>
                <a:gd name="connsiteX4" fmla="*/ 1893107 w 2214578"/>
                <a:gd name="connsiteY4" fmla="*/ 0 h 642942"/>
                <a:gd name="connsiteX5" fmla="*/ 2214578 w 2214578"/>
                <a:gd name="connsiteY5" fmla="*/ 321471 h 642942"/>
                <a:gd name="connsiteX6" fmla="*/ 1893107 w 2214578"/>
                <a:gd name="connsiteY6" fmla="*/ 642942 h 642942"/>
                <a:gd name="connsiteX7" fmla="*/ 1893107 w 2214578"/>
                <a:gd name="connsiteY7" fmla="*/ 550786 h 642942"/>
                <a:gd name="connsiteX8" fmla="*/ 1890721 w 2214578"/>
                <a:gd name="connsiteY8" fmla="*/ 528643 h 642942"/>
                <a:gd name="connsiteX9" fmla="*/ 1871671 w 2214578"/>
                <a:gd name="connsiteY9" fmla="*/ 523880 h 642942"/>
                <a:gd name="connsiteX0" fmla="*/ 274328 w 2214578"/>
                <a:gd name="connsiteY0" fmla="*/ 545788 h 642942"/>
                <a:gd name="connsiteX1" fmla="*/ 0 w 2214578"/>
                <a:gd name="connsiteY1" fmla="*/ 550786 h 642942"/>
                <a:gd name="connsiteX2" fmla="*/ 0 w 2214578"/>
                <a:gd name="connsiteY2" fmla="*/ 92156 h 642942"/>
                <a:gd name="connsiteX3" fmla="*/ 1893107 w 2214578"/>
                <a:gd name="connsiteY3" fmla="*/ 92156 h 642942"/>
                <a:gd name="connsiteX4" fmla="*/ 1893107 w 2214578"/>
                <a:gd name="connsiteY4" fmla="*/ 0 h 642942"/>
                <a:gd name="connsiteX5" fmla="*/ 2214578 w 2214578"/>
                <a:gd name="connsiteY5" fmla="*/ 321471 h 642942"/>
                <a:gd name="connsiteX6" fmla="*/ 1893107 w 2214578"/>
                <a:gd name="connsiteY6" fmla="*/ 642942 h 642942"/>
                <a:gd name="connsiteX7" fmla="*/ 1893107 w 2214578"/>
                <a:gd name="connsiteY7" fmla="*/ 550786 h 642942"/>
                <a:gd name="connsiteX8" fmla="*/ 1890721 w 2214578"/>
                <a:gd name="connsiteY8" fmla="*/ 528643 h 642942"/>
                <a:gd name="connsiteX9" fmla="*/ 1871671 w 2214578"/>
                <a:gd name="connsiteY9" fmla="*/ 523880 h 642942"/>
                <a:gd name="connsiteX0" fmla="*/ 274328 w 2214578"/>
                <a:gd name="connsiteY0" fmla="*/ 545788 h 642942"/>
                <a:gd name="connsiteX1" fmla="*/ 0 w 2214578"/>
                <a:gd name="connsiteY1" fmla="*/ 550786 h 642942"/>
                <a:gd name="connsiteX2" fmla="*/ 0 w 2214578"/>
                <a:gd name="connsiteY2" fmla="*/ 92156 h 642942"/>
                <a:gd name="connsiteX3" fmla="*/ 1893107 w 2214578"/>
                <a:gd name="connsiteY3" fmla="*/ 92156 h 642942"/>
                <a:gd name="connsiteX4" fmla="*/ 1893107 w 2214578"/>
                <a:gd name="connsiteY4" fmla="*/ 0 h 642942"/>
                <a:gd name="connsiteX5" fmla="*/ 2214578 w 2214578"/>
                <a:gd name="connsiteY5" fmla="*/ 321471 h 642942"/>
                <a:gd name="connsiteX6" fmla="*/ 1893107 w 2214578"/>
                <a:gd name="connsiteY6" fmla="*/ 642942 h 642942"/>
                <a:gd name="connsiteX7" fmla="*/ 1893107 w 2214578"/>
                <a:gd name="connsiteY7" fmla="*/ 550786 h 642942"/>
                <a:gd name="connsiteX8" fmla="*/ 1890721 w 2214578"/>
                <a:gd name="connsiteY8" fmla="*/ 528643 h 642942"/>
                <a:gd name="connsiteX9" fmla="*/ 1871671 w 2214578"/>
                <a:gd name="connsiteY9" fmla="*/ 523880 h 6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4578" h="642942">
                  <a:moveTo>
                    <a:pt x="274328" y="545788"/>
                  </a:moveTo>
                  <a:lnTo>
                    <a:pt x="0" y="550786"/>
                  </a:lnTo>
                  <a:lnTo>
                    <a:pt x="0" y="92156"/>
                  </a:lnTo>
                  <a:lnTo>
                    <a:pt x="1893107" y="92156"/>
                  </a:lnTo>
                  <a:lnTo>
                    <a:pt x="1893107" y="0"/>
                  </a:lnTo>
                  <a:lnTo>
                    <a:pt x="2214578" y="321471"/>
                  </a:lnTo>
                  <a:lnTo>
                    <a:pt x="1893107" y="642942"/>
                  </a:lnTo>
                  <a:lnTo>
                    <a:pt x="1893107" y="550786"/>
                  </a:lnTo>
                  <a:cubicBezTo>
                    <a:pt x="1892709" y="531736"/>
                    <a:pt x="1891218" y="533256"/>
                    <a:pt x="1890721" y="528643"/>
                  </a:cubicBezTo>
                  <a:cubicBezTo>
                    <a:pt x="1887148" y="524159"/>
                    <a:pt x="1813723" y="520111"/>
                    <a:pt x="1871671" y="523880"/>
                  </a:cubicBezTo>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is-IS" dirty="0"/>
            </a:p>
          </p:txBody>
        </p:sp>
        <p:sp>
          <p:nvSpPr>
            <p:cNvPr id="6" name="Freeform 5"/>
            <p:cNvSpPr/>
            <p:nvPr/>
          </p:nvSpPr>
          <p:spPr>
            <a:xfrm rot="10800000">
              <a:off x="3714744" y="3143248"/>
              <a:ext cx="1571636" cy="642942"/>
            </a:xfrm>
            <a:custGeom>
              <a:avLst/>
              <a:gdLst>
                <a:gd name="connsiteX0" fmla="*/ 0 w 2143140"/>
                <a:gd name="connsiteY0" fmla="*/ 92156 h 642942"/>
                <a:gd name="connsiteX1" fmla="*/ 1821669 w 2143140"/>
                <a:gd name="connsiteY1" fmla="*/ 92156 h 642942"/>
                <a:gd name="connsiteX2" fmla="*/ 1821669 w 2143140"/>
                <a:gd name="connsiteY2" fmla="*/ 0 h 642942"/>
                <a:gd name="connsiteX3" fmla="*/ 2143140 w 2143140"/>
                <a:gd name="connsiteY3" fmla="*/ 321471 h 642942"/>
                <a:gd name="connsiteX4" fmla="*/ 1821669 w 2143140"/>
                <a:gd name="connsiteY4" fmla="*/ 642942 h 642942"/>
                <a:gd name="connsiteX5" fmla="*/ 1821669 w 2143140"/>
                <a:gd name="connsiteY5" fmla="*/ 550786 h 642942"/>
                <a:gd name="connsiteX6" fmla="*/ 0 w 2143140"/>
                <a:gd name="connsiteY6" fmla="*/ 550786 h 642942"/>
                <a:gd name="connsiteX7" fmla="*/ 0 w 2143140"/>
                <a:gd name="connsiteY7" fmla="*/ 92156 h 642942"/>
                <a:gd name="connsiteX0" fmla="*/ 0 w 2143140"/>
                <a:gd name="connsiteY0" fmla="*/ 92156 h 642942"/>
                <a:gd name="connsiteX1" fmla="*/ 1821669 w 2143140"/>
                <a:gd name="connsiteY1" fmla="*/ 92156 h 642942"/>
                <a:gd name="connsiteX2" fmla="*/ 1821669 w 2143140"/>
                <a:gd name="connsiteY2" fmla="*/ 0 h 642942"/>
                <a:gd name="connsiteX3" fmla="*/ 2143140 w 2143140"/>
                <a:gd name="connsiteY3" fmla="*/ 321471 h 642942"/>
                <a:gd name="connsiteX4" fmla="*/ 1821669 w 2143140"/>
                <a:gd name="connsiteY4" fmla="*/ 642942 h 642942"/>
                <a:gd name="connsiteX5" fmla="*/ 1821669 w 2143140"/>
                <a:gd name="connsiteY5" fmla="*/ 550786 h 642942"/>
                <a:gd name="connsiteX6" fmla="*/ 285758 w 2143140"/>
                <a:gd name="connsiteY6" fmla="*/ 551498 h 642942"/>
                <a:gd name="connsiteX7" fmla="*/ 0 w 2143140"/>
                <a:gd name="connsiteY7" fmla="*/ 550786 h 642942"/>
                <a:gd name="connsiteX8" fmla="*/ 0 w 2143140"/>
                <a:gd name="connsiteY8" fmla="*/ 92156 h 642942"/>
                <a:gd name="connsiteX0" fmla="*/ 0 w 2143140"/>
                <a:gd name="connsiteY0" fmla="*/ 92156 h 642942"/>
                <a:gd name="connsiteX1" fmla="*/ 1821669 w 2143140"/>
                <a:gd name="connsiteY1" fmla="*/ 92156 h 642942"/>
                <a:gd name="connsiteX2" fmla="*/ 1821669 w 2143140"/>
                <a:gd name="connsiteY2" fmla="*/ 0 h 642942"/>
                <a:gd name="connsiteX3" fmla="*/ 2143140 w 2143140"/>
                <a:gd name="connsiteY3" fmla="*/ 321471 h 642942"/>
                <a:gd name="connsiteX4" fmla="*/ 1821669 w 2143140"/>
                <a:gd name="connsiteY4" fmla="*/ 642942 h 642942"/>
                <a:gd name="connsiteX5" fmla="*/ 1821669 w 2143140"/>
                <a:gd name="connsiteY5" fmla="*/ 550786 h 642942"/>
                <a:gd name="connsiteX6" fmla="*/ 428634 w 2143140"/>
                <a:gd name="connsiteY6" fmla="*/ 551474 h 642942"/>
                <a:gd name="connsiteX7" fmla="*/ 0 w 2143140"/>
                <a:gd name="connsiteY7" fmla="*/ 550786 h 642942"/>
                <a:gd name="connsiteX8" fmla="*/ 0 w 2143140"/>
                <a:gd name="connsiteY8" fmla="*/ 92156 h 642942"/>
                <a:gd name="connsiteX0" fmla="*/ 0 w 2143140"/>
                <a:gd name="connsiteY0" fmla="*/ 92156 h 642942"/>
                <a:gd name="connsiteX1" fmla="*/ 1821669 w 2143140"/>
                <a:gd name="connsiteY1" fmla="*/ 92156 h 642942"/>
                <a:gd name="connsiteX2" fmla="*/ 1821669 w 2143140"/>
                <a:gd name="connsiteY2" fmla="*/ 0 h 642942"/>
                <a:gd name="connsiteX3" fmla="*/ 2143140 w 2143140"/>
                <a:gd name="connsiteY3" fmla="*/ 321471 h 642942"/>
                <a:gd name="connsiteX4" fmla="*/ 1821669 w 2143140"/>
                <a:gd name="connsiteY4" fmla="*/ 642942 h 642942"/>
                <a:gd name="connsiteX5" fmla="*/ 1821669 w 2143140"/>
                <a:gd name="connsiteY5" fmla="*/ 550786 h 642942"/>
                <a:gd name="connsiteX6" fmla="*/ 531504 w 2143140"/>
                <a:gd name="connsiteY6" fmla="*/ 548641 h 642942"/>
                <a:gd name="connsiteX7" fmla="*/ 428634 w 2143140"/>
                <a:gd name="connsiteY7" fmla="*/ 551474 h 642942"/>
                <a:gd name="connsiteX8" fmla="*/ 0 w 2143140"/>
                <a:gd name="connsiteY8" fmla="*/ 550786 h 642942"/>
                <a:gd name="connsiteX9" fmla="*/ 0 w 2143140"/>
                <a:gd name="connsiteY9" fmla="*/ 92156 h 642942"/>
                <a:gd name="connsiteX0" fmla="*/ 0 w 2143140"/>
                <a:gd name="connsiteY0" fmla="*/ 92156 h 642942"/>
                <a:gd name="connsiteX1" fmla="*/ 1821669 w 2143140"/>
                <a:gd name="connsiteY1" fmla="*/ 92156 h 642942"/>
                <a:gd name="connsiteX2" fmla="*/ 1821669 w 2143140"/>
                <a:gd name="connsiteY2" fmla="*/ 0 h 642942"/>
                <a:gd name="connsiteX3" fmla="*/ 2143140 w 2143140"/>
                <a:gd name="connsiteY3" fmla="*/ 321471 h 642942"/>
                <a:gd name="connsiteX4" fmla="*/ 1821669 w 2143140"/>
                <a:gd name="connsiteY4" fmla="*/ 642942 h 642942"/>
                <a:gd name="connsiteX5" fmla="*/ 1821669 w 2143140"/>
                <a:gd name="connsiteY5" fmla="*/ 550786 h 642942"/>
                <a:gd name="connsiteX6" fmla="*/ 531504 w 2143140"/>
                <a:gd name="connsiteY6" fmla="*/ 548641 h 642942"/>
                <a:gd name="connsiteX7" fmla="*/ 531504 w 2143140"/>
                <a:gd name="connsiteY7" fmla="*/ 554358 h 642942"/>
                <a:gd name="connsiteX8" fmla="*/ 428634 w 2143140"/>
                <a:gd name="connsiteY8" fmla="*/ 551474 h 642942"/>
                <a:gd name="connsiteX9" fmla="*/ 0 w 2143140"/>
                <a:gd name="connsiteY9" fmla="*/ 550786 h 642942"/>
                <a:gd name="connsiteX10" fmla="*/ 0 w 2143140"/>
                <a:gd name="connsiteY10" fmla="*/ 92156 h 642942"/>
                <a:gd name="connsiteX0" fmla="*/ 0 w 2143140"/>
                <a:gd name="connsiteY0" fmla="*/ 92156 h 642942"/>
                <a:gd name="connsiteX1" fmla="*/ 1821669 w 2143140"/>
                <a:gd name="connsiteY1" fmla="*/ 92156 h 642942"/>
                <a:gd name="connsiteX2" fmla="*/ 1821669 w 2143140"/>
                <a:gd name="connsiteY2" fmla="*/ 0 h 642942"/>
                <a:gd name="connsiteX3" fmla="*/ 2143140 w 2143140"/>
                <a:gd name="connsiteY3" fmla="*/ 321471 h 642942"/>
                <a:gd name="connsiteX4" fmla="*/ 1821669 w 2143140"/>
                <a:gd name="connsiteY4" fmla="*/ 642942 h 642942"/>
                <a:gd name="connsiteX5" fmla="*/ 1821669 w 2143140"/>
                <a:gd name="connsiteY5" fmla="*/ 550786 h 642942"/>
                <a:gd name="connsiteX6" fmla="*/ 531504 w 2143140"/>
                <a:gd name="connsiteY6" fmla="*/ 548641 h 642942"/>
                <a:gd name="connsiteX7" fmla="*/ 531504 w 2143140"/>
                <a:gd name="connsiteY7" fmla="*/ 554358 h 642942"/>
                <a:gd name="connsiteX8" fmla="*/ 428634 w 2143140"/>
                <a:gd name="connsiteY8" fmla="*/ 551474 h 642942"/>
                <a:gd name="connsiteX9" fmla="*/ 0 w 2143140"/>
                <a:gd name="connsiteY9" fmla="*/ 550786 h 642942"/>
                <a:gd name="connsiteX10" fmla="*/ 85734 w 2143140"/>
                <a:gd name="connsiteY10" fmla="*/ 554358 h 642942"/>
                <a:gd name="connsiteX11" fmla="*/ 0 w 2143140"/>
                <a:gd name="connsiteY11" fmla="*/ 92156 h 642942"/>
                <a:gd name="connsiteX0" fmla="*/ 0 w 2143140"/>
                <a:gd name="connsiteY0" fmla="*/ 550786 h 642942"/>
                <a:gd name="connsiteX1" fmla="*/ 85734 w 2143140"/>
                <a:gd name="connsiteY1" fmla="*/ 554358 h 642942"/>
                <a:gd name="connsiteX2" fmla="*/ 0 w 2143140"/>
                <a:gd name="connsiteY2" fmla="*/ 92156 h 642942"/>
                <a:gd name="connsiteX3" fmla="*/ 1821669 w 2143140"/>
                <a:gd name="connsiteY3" fmla="*/ 92156 h 642942"/>
                <a:gd name="connsiteX4" fmla="*/ 1821669 w 2143140"/>
                <a:gd name="connsiteY4" fmla="*/ 0 h 642942"/>
                <a:gd name="connsiteX5" fmla="*/ 2143140 w 2143140"/>
                <a:gd name="connsiteY5" fmla="*/ 321471 h 642942"/>
                <a:gd name="connsiteX6" fmla="*/ 1821669 w 2143140"/>
                <a:gd name="connsiteY6" fmla="*/ 642942 h 642942"/>
                <a:gd name="connsiteX7" fmla="*/ 1821669 w 2143140"/>
                <a:gd name="connsiteY7" fmla="*/ 550786 h 642942"/>
                <a:gd name="connsiteX8" fmla="*/ 531504 w 2143140"/>
                <a:gd name="connsiteY8" fmla="*/ 548641 h 642942"/>
                <a:gd name="connsiteX9" fmla="*/ 531504 w 2143140"/>
                <a:gd name="connsiteY9" fmla="*/ 554358 h 642942"/>
                <a:gd name="connsiteX10" fmla="*/ 520074 w 2143140"/>
                <a:gd name="connsiteY10" fmla="*/ 642914 h 642942"/>
                <a:gd name="connsiteX0" fmla="*/ 0 w 2143140"/>
                <a:gd name="connsiteY0" fmla="*/ 550786 h 642942"/>
                <a:gd name="connsiteX1" fmla="*/ 85734 w 2143140"/>
                <a:gd name="connsiteY1" fmla="*/ 554358 h 642942"/>
                <a:gd name="connsiteX2" fmla="*/ 0 w 2143140"/>
                <a:gd name="connsiteY2" fmla="*/ 92156 h 642942"/>
                <a:gd name="connsiteX3" fmla="*/ 1821669 w 2143140"/>
                <a:gd name="connsiteY3" fmla="*/ 92156 h 642942"/>
                <a:gd name="connsiteX4" fmla="*/ 1821669 w 2143140"/>
                <a:gd name="connsiteY4" fmla="*/ 0 h 642942"/>
                <a:gd name="connsiteX5" fmla="*/ 2143140 w 2143140"/>
                <a:gd name="connsiteY5" fmla="*/ 321471 h 642942"/>
                <a:gd name="connsiteX6" fmla="*/ 1821669 w 2143140"/>
                <a:gd name="connsiteY6" fmla="*/ 642942 h 642942"/>
                <a:gd name="connsiteX7" fmla="*/ 1821669 w 2143140"/>
                <a:gd name="connsiteY7" fmla="*/ 550786 h 642942"/>
                <a:gd name="connsiteX8" fmla="*/ 531504 w 2143140"/>
                <a:gd name="connsiteY8" fmla="*/ 548641 h 642942"/>
                <a:gd name="connsiteX9" fmla="*/ 531504 w 2143140"/>
                <a:gd name="connsiteY9" fmla="*/ 554358 h 642942"/>
                <a:gd name="connsiteX0" fmla="*/ 0 w 2143140"/>
                <a:gd name="connsiteY0" fmla="*/ 550786 h 642942"/>
                <a:gd name="connsiteX1" fmla="*/ 0 w 2143140"/>
                <a:gd name="connsiteY1" fmla="*/ 92156 h 642942"/>
                <a:gd name="connsiteX2" fmla="*/ 1821669 w 2143140"/>
                <a:gd name="connsiteY2" fmla="*/ 92156 h 642942"/>
                <a:gd name="connsiteX3" fmla="*/ 1821669 w 2143140"/>
                <a:gd name="connsiteY3" fmla="*/ 0 h 642942"/>
                <a:gd name="connsiteX4" fmla="*/ 2143140 w 2143140"/>
                <a:gd name="connsiteY4" fmla="*/ 321471 h 642942"/>
                <a:gd name="connsiteX5" fmla="*/ 1821669 w 2143140"/>
                <a:gd name="connsiteY5" fmla="*/ 642942 h 642942"/>
                <a:gd name="connsiteX6" fmla="*/ 1821669 w 2143140"/>
                <a:gd name="connsiteY6" fmla="*/ 550786 h 642942"/>
                <a:gd name="connsiteX7" fmla="*/ 531504 w 2143140"/>
                <a:gd name="connsiteY7" fmla="*/ 548641 h 642942"/>
                <a:gd name="connsiteX8" fmla="*/ 531504 w 2143140"/>
                <a:gd name="connsiteY8" fmla="*/ 554358 h 642942"/>
                <a:gd name="connsiteX0" fmla="*/ 0 w 2143140"/>
                <a:gd name="connsiteY0" fmla="*/ 92156 h 642942"/>
                <a:gd name="connsiteX1" fmla="*/ 1821669 w 2143140"/>
                <a:gd name="connsiteY1" fmla="*/ 92156 h 642942"/>
                <a:gd name="connsiteX2" fmla="*/ 1821669 w 2143140"/>
                <a:gd name="connsiteY2" fmla="*/ 0 h 642942"/>
                <a:gd name="connsiteX3" fmla="*/ 2143140 w 2143140"/>
                <a:gd name="connsiteY3" fmla="*/ 321471 h 642942"/>
                <a:gd name="connsiteX4" fmla="*/ 1821669 w 2143140"/>
                <a:gd name="connsiteY4" fmla="*/ 642942 h 642942"/>
                <a:gd name="connsiteX5" fmla="*/ 1821669 w 2143140"/>
                <a:gd name="connsiteY5" fmla="*/ 550786 h 642942"/>
                <a:gd name="connsiteX6" fmla="*/ 531504 w 2143140"/>
                <a:gd name="connsiteY6" fmla="*/ 548641 h 642942"/>
                <a:gd name="connsiteX7" fmla="*/ 531504 w 2143140"/>
                <a:gd name="connsiteY7" fmla="*/ 554358 h 642942"/>
                <a:gd name="connsiteX0" fmla="*/ 0 w 2143140"/>
                <a:gd name="connsiteY0" fmla="*/ 92156 h 642942"/>
                <a:gd name="connsiteX1" fmla="*/ 508644 w 2143140"/>
                <a:gd name="connsiteY1" fmla="*/ 97159 h 642942"/>
                <a:gd name="connsiteX2" fmla="*/ 1821669 w 2143140"/>
                <a:gd name="connsiteY2" fmla="*/ 92156 h 642942"/>
                <a:gd name="connsiteX3" fmla="*/ 1821669 w 2143140"/>
                <a:gd name="connsiteY3" fmla="*/ 0 h 642942"/>
                <a:gd name="connsiteX4" fmla="*/ 2143140 w 2143140"/>
                <a:gd name="connsiteY4" fmla="*/ 321471 h 642942"/>
                <a:gd name="connsiteX5" fmla="*/ 1821669 w 2143140"/>
                <a:gd name="connsiteY5" fmla="*/ 642942 h 642942"/>
                <a:gd name="connsiteX6" fmla="*/ 1821669 w 2143140"/>
                <a:gd name="connsiteY6" fmla="*/ 550786 h 642942"/>
                <a:gd name="connsiteX7" fmla="*/ 531504 w 2143140"/>
                <a:gd name="connsiteY7" fmla="*/ 548641 h 642942"/>
                <a:gd name="connsiteX8" fmla="*/ 531504 w 2143140"/>
                <a:gd name="connsiteY8" fmla="*/ 554358 h 642942"/>
                <a:gd name="connsiteX0" fmla="*/ 0 w 1634496"/>
                <a:gd name="connsiteY0" fmla="*/ 97159 h 642942"/>
                <a:gd name="connsiteX1" fmla="*/ 1313025 w 1634496"/>
                <a:gd name="connsiteY1" fmla="*/ 92156 h 642942"/>
                <a:gd name="connsiteX2" fmla="*/ 1313025 w 1634496"/>
                <a:gd name="connsiteY2" fmla="*/ 0 h 642942"/>
                <a:gd name="connsiteX3" fmla="*/ 1634496 w 1634496"/>
                <a:gd name="connsiteY3" fmla="*/ 321471 h 642942"/>
                <a:gd name="connsiteX4" fmla="*/ 1313025 w 1634496"/>
                <a:gd name="connsiteY4" fmla="*/ 642942 h 642942"/>
                <a:gd name="connsiteX5" fmla="*/ 1313025 w 1634496"/>
                <a:gd name="connsiteY5" fmla="*/ 550786 h 642942"/>
                <a:gd name="connsiteX6" fmla="*/ 22860 w 1634496"/>
                <a:gd name="connsiteY6" fmla="*/ 548641 h 642942"/>
                <a:gd name="connsiteX7" fmla="*/ 22860 w 1634496"/>
                <a:gd name="connsiteY7" fmla="*/ 554358 h 6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4496" h="642942">
                  <a:moveTo>
                    <a:pt x="0" y="97159"/>
                  </a:moveTo>
                  <a:lnTo>
                    <a:pt x="1313025" y="92156"/>
                  </a:lnTo>
                  <a:lnTo>
                    <a:pt x="1313025" y="0"/>
                  </a:lnTo>
                  <a:lnTo>
                    <a:pt x="1634496" y="321471"/>
                  </a:lnTo>
                  <a:lnTo>
                    <a:pt x="1313025" y="642942"/>
                  </a:lnTo>
                  <a:lnTo>
                    <a:pt x="1313025" y="550786"/>
                  </a:lnTo>
                  <a:lnTo>
                    <a:pt x="22860" y="548641"/>
                  </a:lnTo>
                  <a:lnTo>
                    <a:pt x="22860" y="554358"/>
                  </a:lnTo>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is-IS"/>
            </a:p>
          </p:txBody>
        </p:sp>
        <p:cxnSp>
          <p:nvCxnSpPr>
            <p:cNvPr id="8" name="Straight Connector 7"/>
            <p:cNvCxnSpPr>
              <a:stCxn id="6" idx="1"/>
            </p:cNvCxnSpPr>
            <p:nvPr/>
          </p:nvCxnSpPr>
          <p:spPr>
            <a:xfrm rot="10800000" flipH="1">
              <a:off x="4023852" y="3692532"/>
              <a:ext cx="2262660" cy="1502"/>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5010154" y="3238501"/>
              <a:ext cx="295276" cy="1588"/>
            </a:xfrm>
            <a:prstGeom prst="line">
              <a:avLst/>
            </a:prstGeom>
            <a:ln w="22225"/>
          </p:spPr>
          <p:style>
            <a:lnRef idx="1">
              <a:schemeClr val="dk1"/>
            </a:lnRef>
            <a:fillRef idx="0">
              <a:schemeClr val="dk1"/>
            </a:fillRef>
            <a:effectRef idx="0">
              <a:schemeClr val="dk1"/>
            </a:effectRef>
            <a:fontRef idx="minor">
              <a:schemeClr val="tx1"/>
            </a:fontRef>
          </p:style>
        </p:cxnSp>
        <p:cxnSp>
          <p:nvCxnSpPr>
            <p:cNvPr id="10" name="Straight Connector 9"/>
            <p:cNvCxnSpPr>
              <a:endCxn id="5" idx="8"/>
            </p:cNvCxnSpPr>
            <p:nvPr/>
          </p:nvCxnSpPr>
          <p:spPr>
            <a:xfrm>
              <a:off x="4022877" y="3231134"/>
              <a:ext cx="1305386" cy="6429"/>
            </a:xfrm>
            <a:prstGeom prst="line">
              <a:avLst/>
            </a:prstGeom>
            <a:ln w="22225"/>
          </p:spPr>
          <p:style>
            <a:lnRef idx="1">
              <a:schemeClr val="dk1"/>
            </a:lnRef>
            <a:fillRef idx="0">
              <a:schemeClr val="dk1"/>
            </a:fillRef>
            <a:effectRef idx="0">
              <a:schemeClr val="dk1"/>
            </a:effectRef>
            <a:fontRef idx="minor">
              <a:schemeClr val="tx1"/>
            </a:fontRef>
          </p:style>
        </p:cxnSp>
        <p:sp>
          <p:nvSpPr>
            <p:cNvPr id="11" name="Oval 10"/>
            <p:cNvSpPr/>
            <p:nvPr/>
          </p:nvSpPr>
          <p:spPr>
            <a:xfrm>
              <a:off x="5643570" y="1785926"/>
              <a:ext cx="2786082" cy="278608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TextBox 11"/>
            <p:cNvSpPr txBox="1"/>
            <p:nvPr/>
          </p:nvSpPr>
          <p:spPr>
            <a:xfrm>
              <a:off x="4022268" y="3286124"/>
              <a:ext cx="1285884" cy="216737"/>
            </a:xfrm>
            <a:prstGeom prst="rect">
              <a:avLst/>
            </a:prstGeom>
            <a:noFill/>
          </p:spPr>
          <p:txBody>
            <a:bodyPr wrap="square" rtlCol="0">
              <a:spAutoFit/>
            </a:bodyPr>
            <a:lstStyle/>
            <a:p>
              <a:pPr algn="ctr"/>
              <a:r>
                <a:rPr lang="is-IS" sz="1400" dirty="0" err="1" smtClean="0"/>
                <a:t>Transportation</a:t>
              </a:r>
              <a:endParaRPr lang="is-IS" sz="1400" dirty="0"/>
            </a:p>
          </p:txBody>
        </p:sp>
        <p:sp>
          <p:nvSpPr>
            <p:cNvPr id="13" name="TextBox 12"/>
            <p:cNvSpPr txBox="1"/>
            <p:nvPr/>
          </p:nvSpPr>
          <p:spPr>
            <a:xfrm>
              <a:off x="4000496" y="2857496"/>
              <a:ext cx="1285884" cy="216737"/>
            </a:xfrm>
            <a:prstGeom prst="rect">
              <a:avLst/>
            </a:prstGeom>
            <a:noFill/>
          </p:spPr>
          <p:txBody>
            <a:bodyPr wrap="square" rtlCol="0">
              <a:spAutoFit/>
            </a:bodyPr>
            <a:lstStyle/>
            <a:p>
              <a:pPr algn="ctr"/>
              <a:r>
                <a:rPr lang="is-IS" sz="1400" dirty="0" err="1" smtClean="0"/>
                <a:t>Communication</a:t>
              </a:r>
              <a:endParaRPr lang="is-IS" sz="1400" dirty="0"/>
            </a:p>
          </p:txBody>
        </p:sp>
        <p:sp>
          <p:nvSpPr>
            <p:cNvPr id="14" name="TextBox 13"/>
            <p:cNvSpPr txBox="1"/>
            <p:nvPr/>
          </p:nvSpPr>
          <p:spPr>
            <a:xfrm>
              <a:off x="1393009" y="1464593"/>
              <a:ext cx="1857388" cy="238410"/>
            </a:xfrm>
            <a:prstGeom prst="rect">
              <a:avLst/>
            </a:prstGeom>
            <a:noFill/>
          </p:spPr>
          <p:txBody>
            <a:bodyPr wrap="square" rtlCol="0">
              <a:spAutoFit/>
            </a:bodyPr>
            <a:lstStyle/>
            <a:p>
              <a:pPr algn="ctr"/>
              <a:r>
                <a:rPr lang="is-IS" sz="1600" dirty="0" err="1" smtClean="0"/>
                <a:t>The</a:t>
              </a:r>
              <a:r>
                <a:rPr lang="is-IS" sz="1600" dirty="0" smtClean="0"/>
                <a:t> </a:t>
              </a:r>
              <a:r>
                <a:rPr lang="is-IS" sz="1600" dirty="0" err="1" smtClean="0"/>
                <a:t>destination</a:t>
              </a:r>
              <a:r>
                <a:rPr lang="is-IS" sz="1600" dirty="0" smtClean="0"/>
                <a:t> </a:t>
              </a:r>
              <a:endParaRPr lang="is-IS" sz="1600" dirty="0"/>
            </a:p>
          </p:txBody>
        </p:sp>
        <p:sp>
          <p:nvSpPr>
            <p:cNvPr id="15" name="TextBox 14"/>
            <p:cNvSpPr txBox="1"/>
            <p:nvPr/>
          </p:nvSpPr>
          <p:spPr>
            <a:xfrm>
              <a:off x="6471876" y="1478812"/>
              <a:ext cx="1385804" cy="238410"/>
            </a:xfrm>
            <a:prstGeom prst="rect">
              <a:avLst/>
            </a:prstGeom>
            <a:noFill/>
          </p:spPr>
          <p:txBody>
            <a:bodyPr wrap="square" rtlCol="0">
              <a:spAutoFit/>
            </a:bodyPr>
            <a:lstStyle/>
            <a:p>
              <a:pPr algn="ctr"/>
              <a:r>
                <a:rPr lang="is-IS" sz="1600" dirty="0" err="1" smtClean="0"/>
                <a:t>Source</a:t>
              </a:r>
              <a:r>
                <a:rPr lang="is-IS" sz="1600" dirty="0" smtClean="0"/>
                <a:t> market</a:t>
              </a:r>
              <a:endParaRPr lang="is-IS" sz="1600" dirty="0"/>
            </a:p>
          </p:txBody>
        </p:sp>
        <p:pic>
          <p:nvPicPr>
            <p:cNvPr id="4" name="Picture 3" descr="Inskeep hringur_gif.gif"/>
            <p:cNvPicPr/>
            <p:nvPr/>
          </p:nvPicPr>
          <p:blipFill>
            <a:blip r:embed="rId2" cstate="print"/>
            <a:stretch>
              <a:fillRect/>
            </a:stretch>
          </p:blipFill>
          <p:spPr>
            <a:xfrm>
              <a:off x="986135" y="2310404"/>
              <a:ext cx="1810350" cy="1703815"/>
            </a:xfrm>
            <a:prstGeom prst="rect">
              <a:avLst/>
            </a:prstGeom>
          </p:spPr>
        </p:pic>
        <p:sp>
          <p:nvSpPr>
            <p:cNvPr id="7" name="Oval 6"/>
            <p:cNvSpPr/>
            <p:nvPr/>
          </p:nvSpPr>
          <p:spPr>
            <a:xfrm>
              <a:off x="928662" y="1785926"/>
              <a:ext cx="2786082" cy="27860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grpSp>
      <p:sp>
        <p:nvSpPr>
          <p:cNvPr id="18" name="TextBox 17"/>
          <p:cNvSpPr txBox="1"/>
          <p:nvPr/>
        </p:nvSpPr>
        <p:spPr>
          <a:xfrm>
            <a:off x="6228184" y="2636912"/>
            <a:ext cx="1080120" cy="523220"/>
          </a:xfrm>
          <a:prstGeom prst="rect">
            <a:avLst/>
          </a:prstGeom>
          <a:noFill/>
          <a:ln>
            <a:solidFill>
              <a:schemeClr val="tx1"/>
            </a:solidFill>
          </a:ln>
        </p:spPr>
        <p:txBody>
          <a:bodyPr wrap="square" rtlCol="0">
            <a:spAutoFit/>
          </a:bodyPr>
          <a:lstStyle/>
          <a:p>
            <a:pPr algn="ctr"/>
            <a:r>
              <a:rPr lang="is-IS" sz="1400" dirty="0" err="1" smtClean="0"/>
              <a:t>Target</a:t>
            </a:r>
            <a:r>
              <a:rPr lang="is-IS" sz="1400" dirty="0" smtClean="0"/>
              <a:t> </a:t>
            </a:r>
            <a:r>
              <a:rPr lang="is-IS" sz="1400" dirty="0" err="1" smtClean="0"/>
              <a:t>groups</a:t>
            </a:r>
            <a:endParaRPr lang="is-IS" sz="1400" dirty="0"/>
          </a:p>
        </p:txBody>
      </p:sp>
      <p:sp>
        <p:nvSpPr>
          <p:cNvPr id="19" name="TextBox 18"/>
          <p:cNvSpPr txBox="1"/>
          <p:nvPr/>
        </p:nvSpPr>
        <p:spPr>
          <a:xfrm>
            <a:off x="6228184" y="3265820"/>
            <a:ext cx="1080120" cy="523220"/>
          </a:xfrm>
          <a:prstGeom prst="rect">
            <a:avLst/>
          </a:prstGeom>
          <a:noFill/>
          <a:ln>
            <a:solidFill>
              <a:schemeClr val="tx1"/>
            </a:solidFill>
          </a:ln>
        </p:spPr>
        <p:txBody>
          <a:bodyPr wrap="square" rtlCol="0">
            <a:spAutoFit/>
          </a:bodyPr>
          <a:lstStyle/>
          <a:p>
            <a:pPr algn="ctr"/>
            <a:r>
              <a:rPr lang="is-IS" sz="1400" dirty="0" err="1"/>
              <a:t>Target</a:t>
            </a:r>
            <a:r>
              <a:rPr lang="is-IS" sz="1400" dirty="0"/>
              <a:t> </a:t>
            </a:r>
            <a:r>
              <a:rPr lang="is-IS" sz="1400" dirty="0" err="1"/>
              <a:t>groups</a:t>
            </a:r>
            <a:endParaRPr lang="is-IS" sz="1400" dirty="0"/>
          </a:p>
        </p:txBody>
      </p:sp>
      <p:sp>
        <p:nvSpPr>
          <p:cNvPr id="20" name="TextBox 19"/>
          <p:cNvSpPr txBox="1"/>
          <p:nvPr/>
        </p:nvSpPr>
        <p:spPr>
          <a:xfrm>
            <a:off x="6228184" y="3913892"/>
            <a:ext cx="1080120" cy="523220"/>
          </a:xfrm>
          <a:prstGeom prst="rect">
            <a:avLst/>
          </a:prstGeom>
          <a:noFill/>
          <a:ln>
            <a:solidFill>
              <a:schemeClr val="tx1"/>
            </a:solidFill>
          </a:ln>
        </p:spPr>
        <p:txBody>
          <a:bodyPr wrap="square" rtlCol="0">
            <a:spAutoFit/>
          </a:bodyPr>
          <a:lstStyle/>
          <a:p>
            <a:pPr algn="ctr"/>
            <a:r>
              <a:rPr lang="is-IS" sz="1400" dirty="0" err="1"/>
              <a:t>Target</a:t>
            </a:r>
            <a:r>
              <a:rPr lang="is-IS" sz="1400" dirty="0"/>
              <a:t> </a:t>
            </a:r>
            <a:r>
              <a:rPr lang="is-IS" sz="1400" dirty="0" err="1"/>
              <a:t>groups</a:t>
            </a:r>
            <a:endParaRPr lang="is-IS" sz="1400" dirty="0"/>
          </a:p>
        </p:txBody>
      </p:sp>
      <p:sp>
        <p:nvSpPr>
          <p:cNvPr id="21" name="TextBox 20"/>
          <p:cNvSpPr txBox="1"/>
          <p:nvPr/>
        </p:nvSpPr>
        <p:spPr>
          <a:xfrm>
            <a:off x="6228184" y="4561964"/>
            <a:ext cx="1080120" cy="523220"/>
          </a:xfrm>
          <a:prstGeom prst="rect">
            <a:avLst/>
          </a:prstGeom>
          <a:noFill/>
          <a:ln>
            <a:solidFill>
              <a:schemeClr val="tx1"/>
            </a:solidFill>
          </a:ln>
        </p:spPr>
        <p:txBody>
          <a:bodyPr wrap="square" rtlCol="0">
            <a:spAutoFit/>
          </a:bodyPr>
          <a:lstStyle/>
          <a:p>
            <a:pPr algn="ctr"/>
            <a:r>
              <a:rPr lang="is-IS" sz="1400" dirty="0" err="1"/>
              <a:t>Target</a:t>
            </a:r>
            <a:r>
              <a:rPr lang="is-IS" sz="1400" dirty="0"/>
              <a:t> </a:t>
            </a:r>
            <a:r>
              <a:rPr lang="is-IS" sz="1400" dirty="0" err="1"/>
              <a:t>groups</a:t>
            </a:r>
            <a:endParaRPr lang="is-IS" sz="1400" dirty="0"/>
          </a:p>
        </p:txBody>
      </p:sp>
      <p:sp>
        <p:nvSpPr>
          <p:cNvPr id="22" name="TextBox 21"/>
          <p:cNvSpPr txBox="1"/>
          <p:nvPr/>
        </p:nvSpPr>
        <p:spPr>
          <a:xfrm>
            <a:off x="2339752" y="2924944"/>
            <a:ext cx="1080120" cy="307777"/>
          </a:xfrm>
          <a:prstGeom prst="rect">
            <a:avLst/>
          </a:prstGeom>
          <a:solidFill>
            <a:schemeClr val="bg1"/>
          </a:solidFill>
          <a:ln>
            <a:solidFill>
              <a:schemeClr val="tx1"/>
            </a:solidFill>
          </a:ln>
        </p:spPr>
        <p:txBody>
          <a:bodyPr wrap="square" rtlCol="0">
            <a:spAutoFit/>
          </a:bodyPr>
          <a:lstStyle/>
          <a:p>
            <a:pPr algn="ctr"/>
            <a:r>
              <a:rPr lang="is-IS" sz="1400" dirty="0" err="1" smtClean="0"/>
              <a:t>Products</a:t>
            </a:r>
            <a:endParaRPr lang="is-IS" sz="1400" dirty="0"/>
          </a:p>
        </p:txBody>
      </p:sp>
      <p:sp>
        <p:nvSpPr>
          <p:cNvPr id="23" name="TextBox 22"/>
          <p:cNvSpPr txBox="1"/>
          <p:nvPr/>
        </p:nvSpPr>
        <p:spPr>
          <a:xfrm>
            <a:off x="2339752" y="3337247"/>
            <a:ext cx="1080120" cy="307777"/>
          </a:xfrm>
          <a:prstGeom prst="rect">
            <a:avLst/>
          </a:prstGeom>
          <a:solidFill>
            <a:schemeClr val="bg1"/>
          </a:solidFill>
          <a:ln>
            <a:solidFill>
              <a:schemeClr val="tx1"/>
            </a:solidFill>
          </a:ln>
        </p:spPr>
        <p:txBody>
          <a:bodyPr wrap="square" rtlCol="0">
            <a:spAutoFit/>
          </a:bodyPr>
          <a:lstStyle/>
          <a:p>
            <a:pPr algn="ctr"/>
            <a:r>
              <a:rPr lang="is-IS" sz="1400" dirty="0" err="1" smtClean="0"/>
              <a:t>Products</a:t>
            </a:r>
            <a:endParaRPr lang="is-IS" sz="1400" dirty="0"/>
          </a:p>
        </p:txBody>
      </p:sp>
      <p:sp>
        <p:nvSpPr>
          <p:cNvPr id="24" name="TextBox 23"/>
          <p:cNvSpPr txBox="1"/>
          <p:nvPr/>
        </p:nvSpPr>
        <p:spPr>
          <a:xfrm>
            <a:off x="2339752" y="3749550"/>
            <a:ext cx="1080120" cy="307777"/>
          </a:xfrm>
          <a:prstGeom prst="rect">
            <a:avLst/>
          </a:prstGeom>
          <a:solidFill>
            <a:schemeClr val="bg1"/>
          </a:solidFill>
          <a:ln>
            <a:solidFill>
              <a:schemeClr val="tx1"/>
            </a:solidFill>
          </a:ln>
        </p:spPr>
        <p:txBody>
          <a:bodyPr wrap="square" rtlCol="0">
            <a:spAutoFit/>
          </a:bodyPr>
          <a:lstStyle/>
          <a:p>
            <a:pPr algn="ctr"/>
            <a:r>
              <a:rPr lang="is-IS" sz="1400" dirty="0" err="1" smtClean="0"/>
              <a:t>Products</a:t>
            </a:r>
            <a:endParaRPr lang="is-IS" sz="1400" dirty="0"/>
          </a:p>
        </p:txBody>
      </p:sp>
      <p:sp>
        <p:nvSpPr>
          <p:cNvPr id="25" name="TextBox 24"/>
          <p:cNvSpPr txBox="1"/>
          <p:nvPr/>
        </p:nvSpPr>
        <p:spPr>
          <a:xfrm>
            <a:off x="2339752" y="4161853"/>
            <a:ext cx="1080120" cy="307777"/>
          </a:xfrm>
          <a:prstGeom prst="rect">
            <a:avLst/>
          </a:prstGeom>
          <a:solidFill>
            <a:schemeClr val="bg1"/>
          </a:solidFill>
          <a:ln>
            <a:solidFill>
              <a:schemeClr val="tx1"/>
            </a:solidFill>
          </a:ln>
        </p:spPr>
        <p:txBody>
          <a:bodyPr wrap="square" rtlCol="0">
            <a:spAutoFit/>
          </a:bodyPr>
          <a:lstStyle/>
          <a:p>
            <a:pPr algn="ctr"/>
            <a:r>
              <a:rPr lang="is-IS" sz="1400" dirty="0" err="1"/>
              <a:t>Products</a:t>
            </a:r>
            <a:endParaRPr lang="is-IS" sz="1400" dirty="0"/>
          </a:p>
        </p:txBody>
      </p:sp>
      <p:sp>
        <p:nvSpPr>
          <p:cNvPr id="26" name="TextBox 25"/>
          <p:cNvSpPr txBox="1"/>
          <p:nvPr/>
        </p:nvSpPr>
        <p:spPr>
          <a:xfrm>
            <a:off x="2339752" y="4574156"/>
            <a:ext cx="1080120" cy="307777"/>
          </a:xfrm>
          <a:prstGeom prst="rect">
            <a:avLst/>
          </a:prstGeom>
          <a:solidFill>
            <a:schemeClr val="bg1"/>
          </a:solidFill>
          <a:ln>
            <a:solidFill>
              <a:schemeClr val="tx1"/>
            </a:solidFill>
          </a:ln>
        </p:spPr>
        <p:txBody>
          <a:bodyPr wrap="square" rtlCol="0">
            <a:spAutoFit/>
          </a:bodyPr>
          <a:lstStyle/>
          <a:p>
            <a:pPr algn="ctr"/>
            <a:r>
              <a:rPr lang="is-IS" sz="1400" dirty="0" err="1"/>
              <a:t>Products</a:t>
            </a:r>
            <a:endParaRPr lang="is-IS" sz="1400" dirty="0"/>
          </a:p>
        </p:txBody>
      </p:sp>
      <p:sp>
        <p:nvSpPr>
          <p:cNvPr id="28" name="TextBox 27"/>
          <p:cNvSpPr txBox="1"/>
          <p:nvPr/>
        </p:nvSpPr>
        <p:spPr>
          <a:xfrm>
            <a:off x="539552" y="6084004"/>
            <a:ext cx="2443437" cy="369332"/>
          </a:xfrm>
          <a:prstGeom prst="rect">
            <a:avLst/>
          </a:prstGeom>
          <a:solidFill>
            <a:schemeClr val="bg1"/>
          </a:solidFill>
          <a:ln>
            <a:solidFill>
              <a:schemeClr val="tx1"/>
            </a:solidFill>
          </a:ln>
        </p:spPr>
        <p:txBody>
          <a:bodyPr wrap="square" rtlCol="0">
            <a:spAutoFit/>
          </a:bodyPr>
          <a:lstStyle/>
          <a:p>
            <a:pPr algn="ctr"/>
            <a:r>
              <a:rPr lang="is-IS" dirty="0" smtClean="0"/>
              <a:t>Ferðamálastofa</a:t>
            </a:r>
            <a:endParaRPr lang="is-IS" dirty="0"/>
          </a:p>
        </p:txBody>
      </p:sp>
      <p:sp>
        <p:nvSpPr>
          <p:cNvPr id="29" name="TextBox 28"/>
          <p:cNvSpPr txBox="1"/>
          <p:nvPr/>
        </p:nvSpPr>
        <p:spPr>
          <a:xfrm>
            <a:off x="3424707" y="6093296"/>
            <a:ext cx="2443437" cy="369332"/>
          </a:xfrm>
          <a:prstGeom prst="rect">
            <a:avLst/>
          </a:prstGeom>
          <a:solidFill>
            <a:schemeClr val="bg1"/>
          </a:solidFill>
          <a:ln>
            <a:solidFill>
              <a:schemeClr val="tx1"/>
            </a:solidFill>
          </a:ln>
        </p:spPr>
        <p:txBody>
          <a:bodyPr wrap="square" rtlCol="0">
            <a:spAutoFit/>
          </a:bodyPr>
          <a:lstStyle/>
          <a:p>
            <a:pPr algn="ctr"/>
            <a:r>
              <a:rPr lang="is-IS" dirty="0" smtClean="0"/>
              <a:t>Íslandsstofa</a:t>
            </a:r>
            <a:endParaRPr lang="is-IS" dirty="0"/>
          </a:p>
        </p:txBody>
      </p:sp>
      <p:sp>
        <p:nvSpPr>
          <p:cNvPr id="30" name="TextBox 29"/>
          <p:cNvSpPr txBox="1"/>
          <p:nvPr/>
        </p:nvSpPr>
        <p:spPr>
          <a:xfrm>
            <a:off x="6309862" y="6102588"/>
            <a:ext cx="2443437" cy="369332"/>
          </a:xfrm>
          <a:prstGeom prst="rect">
            <a:avLst/>
          </a:prstGeom>
          <a:solidFill>
            <a:schemeClr val="bg1"/>
          </a:solidFill>
          <a:ln>
            <a:solidFill>
              <a:schemeClr val="tx1"/>
            </a:solidFill>
          </a:ln>
        </p:spPr>
        <p:txBody>
          <a:bodyPr wrap="square" rtlCol="0">
            <a:spAutoFit/>
          </a:bodyPr>
          <a:lstStyle/>
          <a:p>
            <a:pPr algn="ctr"/>
            <a:r>
              <a:rPr lang="is-IS" dirty="0" smtClean="0"/>
              <a:t>Nýsköpunarmiðstöð</a:t>
            </a:r>
            <a:endParaRPr lang="is-IS" dirty="0"/>
          </a:p>
        </p:txBody>
      </p:sp>
      <p:sp>
        <p:nvSpPr>
          <p:cNvPr id="33" name="Title 32"/>
          <p:cNvSpPr>
            <a:spLocks noGrp="1"/>
          </p:cNvSpPr>
          <p:nvPr>
            <p:ph type="title"/>
          </p:nvPr>
        </p:nvSpPr>
        <p:spPr/>
        <p:txBody>
          <a:bodyPr>
            <a:normAutofit/>
          </a:bodyPr>
          <a:lstStyle/>
          <a:p>
            <a:r>
              <a:rPr lang="is-IS" dirty="0" err="1" smtClean="0"/>
              <a:t>System</a:t>
            </a:r>
            <a:r>
              <a:rPr lang="is-IS" dirty="0" smtClean="0"/>
              <a:t> </a:t>
            </a:r>
            <a:r>
              <a:rPr lang="is-IS" dirty="0" err="1" smtClean="0"/>
              <a:t>with</a:t>
            </a:r>
            <a:r>
              <a:rPr lang="is-IS" dirty="0" smtClean="0"/>
              <a:t> </a:t>
            </a:r>
            <a:r>
              <a:rPr lang="is-IS" dirty="0" err="1" smtClean="0"/>
              <a:t>institutions</a:t>
            </a:r>
            <a:r>
              <a:rPr lang="is-IS" dirty="0" smtClean="0"/>
              <a:t> </a:t>
            </a:r>
            <a:endParaRPr lang="is-IS" dirty="0"/>
          </a:p>
        </p:txBody>
      </p:sp>
      <p:pic>
        <p:nvPicPr>
          <p:cNvPr id="31" name="Picture 30"/>
          <p:cNvPicPr/>
          <p:nvPr/>
        </p:nvPicPr>
        <p:blipFill rotWithShape="1">
          <a:blip r:embed="rId3"/>
          <a:srcRect b="10551"/>
          <a:stretch/>
        </p:blipFill>
        <p:spPr bwMode="auto">
          <a:xfrm>
            <a:off x="7308304" y="2841179"/>
            <a:ext cx="1470569" cy="20407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8801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901585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s-IS" dirty="0" err="1" smtClean="0"/>
              <a:t>Guests</a:t>
            </a:r>
            <a:r>
              <a:rPr lang="is-IS" dirty="0" smtClean="0"/>
              <a:t> </a:t>
            </a:r>
            <a:r>
              <a:rPr lang="is-IS" dirty="0" err="1" smtClean="0"/>
              <a:t>to</a:t>
            </a:r>
            <a:r>
              <a:rPr lang="is-IS" dirty="0" smtClean="0"/>
              <a:t> </a:t>
            </a:r>
            <a:r>
              <a:rPr lang="is-IS" dirty="0" err="1" smtClean="0"/>
              <a:t>Iceland</a:t>
            </a:r>
            <a:endParaRPr lang="is-I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916832"/>
            <a:ext cx="2362199" cy="177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267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advice to the policy makers</a:t>
            </a:r>
            <a:endParaRPr lang="en-GB" dirty="0"/>
          </a:p>
        </p:txBody>
      </p:sp>
      <p:sp>
        <p:nvSpPr>
          <p:cNvPr id="3" name="Content Placeholder 2"/>
          <p:cNvSpPr>
            <a:spLocks noGrp="1"/>
          </p:cNvSpPr>
          <p:nvPr>
            <p:ph idx="1"/>
          </p:nvPr>
        </p:nvSpPr>
        <p:spPr/>
        <p:txBody>
          <a:bodyPr/>
          <a:lstStyle/>
          <a:p>
            <a:r>
              <a:rPr lang="en-US" sz="2000" dirty="0" smtClean="0"/>
              <a:t>Define the role of institutions and their communication pathways.</a:t>
            </a:r>
          </a:p>
          <a:p>
            <a:r>
              <a:rPr lang="en-US" sz="2000" dirty="0" smtClean="0"/>
              <a:t>Ensure coherent and quality data gathering on one neutral hand (Statistics Iceland).</a:t>
            </a:r>
          </a:p>
          <a:p>
            <a:r>
              <a:rPr lang="en-US" sz="2000" dirty="0" smtClean="0"/>
              <a:t>Set up a resource inventory based land-use strategy.</a:t>
            </a:r>
          </a:p>
          <a:p>
            <a:r>
              <a:rPr lang="en-US" sz="2000" dirty="0" smtClean="0"/>
              <a:t>Define the role of education in tourism and its setup from vocational training to research work. </a:t>
            </a:r>
          </a:p>
          <a:p>
            <a:r>
              <a:rPr lang="en-US" sz="2000" dirty="0" smtClean="0"/>
              <a:t>Demand compliance in quality assurance schemes. </a:t>
            </a:r>
          </a:p>
          <a:p>
            <a:r>
              <a:rPr lang="en-US" sz="2000" dirty="0" smtClean="0"/>
              <a:t>Define revenue sources for the public from the industry, using existing system of taxation to levy charges. </a:t>
            </a:r>
          </a:p>
          <a:p>
            <a:r>
              <a:rPr lang="en-US" sz="2000" dirty="0" smtClean="0"/>
              <a:t>Join up transport infrastructure in the country.</a:t>
            </a:r>
          </a:p>
          <a:p>
            <a:r>
              <a:rPr lang="en-US" sz="2000" dirty="0" smtClean="0"/>
              <a:t>Define industry success measures beyond quantitative and countable means. </a:t>
            </a:r>
          </a:p>
          <a:p>
            <a:r>
              <a:rPr lang="en-US" sz="2000" dirty="0" smtClean="0"/>
              <a:t>Ensure third party review of policy making in the industry.</a:t>
            </a:r>
            <a:endParaRPr lang="en-US" sz="2000" dirty="0"/>
          </a:p>
        </p:txBody>
      </p:sp>
    </p:spTree>
    <p:extLst>
      <p:ext uri="{BB962C8B-B14F-4D97-AF65-F5344CB8AC3E}">
        <p14:creationId xmlns:p14="http://schemas.microsoft.com/office/powerpoint/2010/main" val="104727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Tourism </a:t>
            </a:r>
            <a:r>
              <a:rPr lang="is-IS" dirty="0" err="1" smtClean="0"/>
              <a:t>types</a:t>
            </a:r>
            <a:r>
              <a:rPr lang="is-IS" dirty="0" smtClean="0"/>
              <a:t> of </a:t>
            </a:r>
            <a:r>
              <a:rPr lang="is-IS" dirty="0" err="1" smtClean="0"/>
              <a:t>polar</a:t>
            </a:r>
            <a:r>
              <a:rPr lang="is-IS" dirty="0" smtClean="0"/>
              <a:t> </a:t>
            </a:r>
            <a:r>
              <a:rPr lang="is-IS" dirty="0" err="1" smtClean="0"/>
              <a:t>tourism</a:t>
            </a:r>
            <a:r>
              <a:rPr lang="is-IS" dirty="0" smtClean="0"/>
              <a:t> </a:t>
            </a:r>
            <a:endParaRPr lang="is-I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772400" cy="480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87624" y="6504801"/>
            <a:ext cx="7848872" cy="276999"/>
          </a:xfrm>
          <a:prstGeom prst="rect">
            <a:avLst/>
          </a:prstGeom>
          <a:noFill/>
        </p:spPr>
        <p:txBody>
          <a:bodyPr wrap="square" rtlCol="0">
            <a:spAutoFit/>
          </a:bodyPr>
          <a:lstStyle/>
          <a:p>
            <a:pPr algn="r"/>
            <a:r>
              <a:rPr lang="en-US" sz="1200" dirty="0" smtClean="0"/>
              <a:t>From: </a:t>
            </a:r>
            <a:r>
              <a:rPr lang="en-US" sz="1200" dirty="0" err="1" smtClean="0"/>
              <a:t>Gelter</a:t>
            </a:r>
            <a:r>
              <a:rPr lang="en-US" sz="1200" dirty="0" smtClean="0"/>
              <a:t> 2011: </a:t>
            </a:r>
            <a:r>
              <a:rPr lang="en-US" sz="1200" i="1" dirty="0" smtClean="0"/>
              <a:t>Polar Tourism a tool for regional development</a:t>
            </a:r>
            <a:r>
              <a:rPr lang="en-US" sz="1200" dirty="0" smtClean="0"/>
              <a:t>, </a:t>
            </a:r>
            <a:r>
              <a:rPr lang="en-US" sz="1200" dirty="0"/>
              <a:t>p</a:t>
            </a:r>
            <a:r>
              <a:rPr lang="en-US" sz="1200" dirty="0" smtClean="0"/>
              <a:t>. 236</a:t>
            </a:r>
            <a:endParaRPr lang="is-IS"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140968"/>
            <a:ext cx="191164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7504" y="6351711"/>
            <a:ext cx="2016224" cy="461665"/>
          </a:xfrm>
          <a:prstGeom prst="rect">
            <a:avLst/>
          </a:prstGeom>
          <a:noFill/>
        </p:spPr>
        <p:txBody>
          <a:bodyPr wrap="square" rtlCol="0">
            <a:spAutoFit/>
          </a:bodyPr>
          <a:lstStyle/>
          <a:p>
            <a:pPr algn="ctr"/>
            <a:r>
              <a:rPr lang="is-IS" sz="1200" dirty="0" smtClean="0"/>
              <a:t>Án áfangstaðar/</a:t>
            </a:r>
            <a:r>
              <a:rPr lang="is-IS" sz="1200" dirty="0" err="1" smtClean="0"/>
              <a:t>Without</a:t>
            </a:r>
            <a:r>
              <a:rPr lang="is-IS" sz="1200" dirty="0" smtClean="0"/>
              <a:t> </a:t>
            </a:r>
            <a:r>
              <a:rPr lang="is-IS" sz="1200" dirty="0" err="1" smtClean="0"/>
              <a:t>Destination</a:t>
            </a:r>
            <a:r>
              <a:rPr lang="is-IS" sz="1200" dirty="0" smtClean="0"/>
              <a:t> </a:t>
            </a:r>
            <a:endParaRPr lang="is-IS" sz="1200" dirty="0"/>
          </a:p>
        </p:txBody>
      </p:sp>
    </p:spTree>
    <p:extLst>
      <p:ext uri="{BB962C8B-B14F-4D97-AF65-F5344CB8AC3E}">
        <p14:creationId xmlns:p14="http://schemas.microsoft.com/office/powerpoint/2010/main" val="1137176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4000" dirty="0" err="1" smtClean="0"/>
              <a:t>Polar</a:t>
            </a:r>
            <a:r>
              <a:rPr lang="is-IS" sz="4000" dirty="0" smtClean="0"/>
              <a:t> </a:t>
            </a:r>
            <a:r>
              <a:rPr lang="is-IS" sz="4000" dirty="0" err="1" smtClean="0"/>
              <a:t>tourism</a:t>
            </a:r>
            <a:r>
              <a:rPr lang="is-IS" sz="4000" dirty="0" smtClean="0"/>
              <a:t> </a:t>
            </a:r>
            <a:r>
              <a:rPr lang="is-IS" sz="4000" dirty="0" err="1" smtClean="0"/>
              <a:t>branches</a:t>
            </a:r>
            <a:endParaRPr lang="is-IS" sz="40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628800"/>
            <a:ext cx="7111469" cy="415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24185" y="6093296"/>
            <a:ext cx="6724156" cy="461665"/>
          </a:xfrm>
          <a:prstGeom prst="rect">
            <a:avLst/>
          </a:prstGeom>
          <a:noFill/>
        </p:spPr>
        <p:txBody>
          <a:bodyPr wrap="square" rtlCol="0">
            <a:spAutoFit/>
          </a:bodyPr>
          <a:lstStyle/>
          <a:p>
            <a:pPr algn="r"/>
            <a:r>
              <a:rPr lang="en-GB" sz="1200" dirty="0" err="1" smtClean="0"/>
              <a:t>Grenier</a:t>
            </a:r>
            <a:r>
              <a:rPr lang="en-GB" sz="1200" dirty="0" smtClean="0"/>
              <a:t>, 2011: </a:t>
            </a:r>
            <a:r>
              <a:rPr lang="en-GB" sz="1200" u="sng" dirty="0" smtClean="0"/>
              <a:t>Conceptualization of Polar Tourism</a:t>
            </a:r>
          </a:p>
          <a:p>
            <a:pPr algn="r"/>
            <a:r>
              <a:rPr lang="en-GB" sz="1200" dirty="0" smtClean="0"/>
              <a:t>In: </a:t>
            </a:r>
            <a:r>
              <a:rPr lang="en-GB" sz="1200" i="1" dirty="0" smtClean="0"/>
              <a:t>Polar Tourism. A tool for Regional Development</a:t>
            </a:r>
            <a:r>
              <a:rPr lang="en-GB" sz="1200" dirty="0" smtClean="0"/>
              <a:t>, </a:t>
            </a:r>
            <a:r>
              <a:rPr lang="en-GB" sz="1200" dirty="0"/>
              <a:t>p</a:t>
            </a:r>
            <a:r>
              <a:rPr lang="en-GB" sz="1200" dirty="0" smtClean="0"/>
              <a:t>. 66</a:t>
            </a:r>
            <a:endParaRPr lang="en-GB" sz="1200" dirty="0"/>
          </a:p>
        </p:txBody>
      </p:sp>
    </p:spTree>
    <p:extLst>
      <p:ext uri="{BB962C8B-B14F-4D97-AF65-F5344CB8AC3E}">
        <p14:creationId xmlns:p14="http://schemas.microsoft.com/office/powerpoint/2010/main" val="2470731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err="1" smtClean="0"/>
              <a:t>Marketing</a:t>
            </a:r>
            <a:r>
              <a:rPr lang="is-IS" dirty="0" smtClean="0"/>
              <a:t> </a:t>
            </a:r>
            <a:r>
              <a:rPr lang="is-IS" dirty="0" err="1" smtClean="0"/>
              <a:t>destinations</a:t>
            </a:r>
            <a:endParaRPr lang="is-IS" dirty="0"/>
          </a:p>
        </p:txBody>
      </p:sp>
      <p:sp>
        <p:nvSpPr>
          <p:cNvPr id="3" name="Content Placeholder 2"/>
          <p:cNvSpPr>
            <a:spLocks noGrp="1"/>
          </p:cNvSpPr>
          <p:nvPr>
            <p:ph idx="1"/>
          </p:nvPr>
        </p:nvSpPr>
        <p:spPr/>
        <p:txBody>
          <a:bodyPr/>
          <a:lstStyle/>
          <a:p>
            <a:r>
              <a:rPr lang="is-IS" sz="3600" b="1" dirty="0" err="1" smtClean="0"/>
              <a:t>strategy</a:t>
            </a:r>
            <a:endParaRPr lang="is-IS" sz="3600" b="1" dirty="0" smtClean="0"/>
          </a:p>
          <a:p>
            <a:r>
              <a:rPr lang="is-IS" sz="3600" b="1" dirty="0" err="1" smtClean="0"/>
              <a:t>substance</a:t>
            </a:r>
            <a:endParaRPr lang="is-IS" sz="3600" b="1" dirty="0" smtClean="0"/>
          </a:p>
          <a:p>
            <a:r>
              <a:rPr lang="is-IS" sz="3600" b="1" dirty="0" err="1" smtClean="0"/>
              <a:t>symbolic</a:t>
            </a:r>
            <a:r>
              <a:rPr lang="is-IS" sz="3600" b="1" dirty="0" smtClean="0"/>
              <a:t> </a:t>
            </a:r>
            <a:r>
              <a:rPr lang="is-IS" sz="3600" b="1" dirty="0" err="1" smtClean="0"/>
              <a:t>action</a:t>
            </a:r>
            <a:endParaRPr lang="is-IS" sz="3600" b="1" dirty="0" smtClean="0"/>
          </a:p>
          <a:p>
            <a:r>
              <a:rPr lang="is-IS" sz="3600" b="1" dirty="0" err="1" smtClean="0"/>
              <a:t>structure</a:t>
            </a:r>
            <a:endParaRPr lang="is-IS" sz="36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822" t="26370" r="20548" b="3596"/>
          <a:stretch/>
        </p:blipFill>
        <p:spPr bwMode="auto">
          <a:xfrm>
            <a:off x="6096000" y="2057400"/>
            <a:ext cx="268605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81200" y="6243935"/>
            <a:ext cx="6781800" cy="461665"/>
          </a:xfrm>
          <a:prstGeom prst="rect">
            <a:avLst/>
          </a:prstGeom>
          <a:noFill/>
        </p:spPr>
        <p:txBody>
          <a:bodyPr wrap="square" rtlCol="0">
            <a:spAutoFit/>
          </a:bodyPr>
          <a:lstStyle/>
          <a:p>
            <a:r>
              <a:rPr lang="is-IS" sz="1200" dirty="0" err="1" smtClean="0"/>
              <a:t>Anholt</a:t>
            </a:r>
            <a:r>
              <a:rPr lang="is-IS" sz="1200" dirty="0" smtClean="0"/>
              <a:t>, 2010: </a:t>
            </a:r>
            <a:r>
              <a:rPr lang="is-IS" sz="1200" i="1" dirty="0" err="1" smtClean="0"/>
              <a:t>Places</a:t>
            </a:r>
            <a:r>
              <a:rPr lang="is-IS" sz="1200" dirty="0" smtClean="0"/>
              <a:t>, p. 13, </a:t>
            </a:r>
            <a:r>
              <a:rPr lang="is-IS" sz="1200" dirty="0" err="1" smtClean="0"/>
              <a:t>see</a:t>
            </a:r>
            <a:r>
              <a:rPr lang="is-IS" sz="1200" dirty="0" smtClean="0"/>
              <a:t> </a:t>
            </a:r>
            <a:r>
              <a:rPr lang="is-IS" sz="1200" dirty="0" err="1" smtClean="0"/>
              <a:t>also</a:t>
            </a:r>
            <a:r>
              <a:rPr lang="is-IS" sz="1200" dirty="0" smtClean="0"/>
              <a:t> </a:t>
            </a:r>
            <a:r>
              <a:rPr lang="is-IS" sz="1200" dirty="0" err="1" smtClean="0"/>
              <a:t>Hjalager</a:t>
            </a:r>
            <a:r>
              <a:rPr lang="is-IS" sz="1200" dirty="0" smtClean="0"/>
              <a:t>, 2011: </a:t>
            </a:r>
            <a:r>
              <a:rPr lang="is-IS" sz="1200" u="sng" dirty="0" err="1"/>
              <a:t>The</a:t>
            </a:r>
            <a:r>
              <a:rPr lang="is-IS" sz="1200" u="sng" dirty="0"/>
              <a:t> </a:t>
            </a:r>
            <a:r>
              <a:rPr lang="is-IS" sz="1200" u="sng" dirty="0" err="1"/>
              <a:t>invention</a:t>
            </a:r>
            <a:r>
              <a:rPr lang="is-IS" sz="1200" u="sng" dirty="0"/>
              <a:t> of a </a:t>
            </a:r>
            <a:r>
              <a:rPr lang="is-IS" sz="1200" u="sng" dirty="0" err="1"/>
              <a:t>Danish</a:t>
            </a:r>
            <a:r>
              <a:rPr lang="is-IS" sz="1200" u="sng" dirty="0"/>
              <a:t> </a:t>
            </a:r>
            <a:r>
              <a:rPr lang="is-IS" sz="1200" u="sng" dirty="0" err="1"/>
              <a:t>well</a:t>
            </a:r>
            <a:r>
              <a:rPr lang="is-IS" sz="1200" u="sng" dirty="0"/>
              <a:t>-</a:t>
            </a:r>
            <a:r>
              <a:rPr lang="is-IS" sz="1200" u="sng" dirty="0" err="1"/>
              <a:t>being</a:t>
            </a:r>
            <a:r>
              <a:rPr lang="is-IS" sz="1200" u="sng" dirty="0"/>
              <a:t> </a:t>
            </a:r>
            <a:r>
              <a:rPr lang="is-IS" sz="1200" u="sng" dirty="0" err="1"/>
              <a:t>tourism</a:t>
            </a:r>
            <a:r>
              <a:rPr lang="is-IS" sz="1200" u="sng" dirty="0"/>
              <a:t> </a:t>
            </a:r>
            <a:r>
              <a:rPr lang="is-IS" sz="1200" u="sng" dirty="0" err="1"/>
              <a:t>region</a:t>
            </a:r>
            <a:r>
              <a:rPr lang="is-IS" sz="1200" u="sng" dirty="0"/>
              <a:t>: </a:t>
            </a:r>
            <a:r>
              <a:rPr lang="is-IS" sz="1200" u="sng" dirty="0" err="1"/>
              <a:t>Strategy</a:t>
            </a:r>
            <a:r>
              <a:rPr lang="is-IS" sz="1200" u="sng" dirty="0"/>
              <a:t>, </a:t>
            </a:r>
            <a:r>
              <a:rPr lang="is-IS" sz="1200" u="sng" dirty="0" err="1"/>
              <a:t>Substance</a:t>
            </a:r>
            <a:r>
              <a:rPr lang="is-IS" sz="1200" u="sng" dirty="0"/>
              <a:t>, </a:t>
            </a:r>
            <a:r>
              <a:rPr lang="is-IS" sz="1200" u="sng" dirty="0" err="1"/>
              <a:t>Structure</a:t>
            </a:r>
            <a:r>
              <a:rPr lang="is-IS" sz="1200" u="sng" dirty="0"/>
              <a:t> and </a:t>
            </a:r>
            <a:r>
              <a:rPr lang="is-IS" sz="1200" u="sng" dirty="0" err="1"/>
              <a:t>Symbolic</a:t>
            </a:r>
            <a:r>
              <a:rPr lang="is-IS" sz="1200" u="sng" dirty="0"/>
              <a:t> </a:t>
            </a:r>
            <a:r>
              <a:rPr lang="is-IS" sz="1200" u="sng" dirty="0" err="1" smtClean="0"/>
              <a:t>Action</a:t>
            </a:r>
            <a:r>
              <a:rPr lang="is-IS" sz="1200" u="sng" dirty="0" smtClean="0"/>
              <a:t>.</a:t>
            </a:r>
            <a:endParaRPr lang="is-IS" sz="1200" dirty="0"/>
          </a:p>
        </p:txBody>
      </p:sp>
    </p:spTree>
    <p:extLst>
      <p:ext uri="{BB962C8B-B14F-4D97-AF65-F5344CB8AC3E}">
        <p14:creationId xmlns:p14="http://schemas.microsoft.com/office/powerpoint/2010/main" val="181750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07504" y="1464593"/>
            <a:ext cx="8964488" cy="4412679"/>
            <a:chOff x="928662" y="1464593"/>
            <a:chExt cx="7500990" cy="3107415"/>
          </a:xfrm>
        </p:grpSpPr>
        <p:sp>
          <p:nvSpPr>
            <p:cNvPr id="5" name="Freeform 4"/>
            <p:cNvSpPr/>
            <p:nvPr/>
          </p:nvSpPr>
          <p:spPr>
            <a:xfrm>
              <a:off x="3437542" y="2708920"/>
              <a:ext cx="2214578" cy="642942"/>
            </a:xfrm>
            <a:custGeom>
              <a:avLst/>
              <a:gdLst>
                <a:gd name="connsiteX0" fmla="*/ 0 w 2214578"/>
                <a:gd name="connsiteY0" fmla="*/ 92156 h 642942"/>
                <a:gd name="connsiteX1" fmla="*/ 1893107 w 2214578"/>
                <a:gd name="connsiteY1" fmla="*/ 92156 h 642942"/>
                <a:gd name="connsiteX2" fmla="*/ 1893107 w 2214578"/>
                <a:gd name="connsiteY2" fmla="*/ 0 h 642942"/>
                <a:gd name="connsiteX3" fmla="*/ 2214578 w 2214578"/>
                <a:gd name="connsiteY3" fmla="*/ 321471 h 642942"/>
                <a:gd name="connsiteX4" fmla="*/ 1893107 w 2214578"/>
                <a:gd name="connsiteY4" fmla="*/ 642942 h 642942"/>
                <a:gd name="connsiteX5" fmla="*/ 1893107 w 2214578"/>
                <a:gd name="connsiteY5" fmla="*/ 550786 h 642942"/>
                <a:gd name="connsiteX6" fmla="*/ 0 w 2214578"/>
                <a:gd name="connsiteY6" fmla="*/ 550786 h 642942"/>
                <a:gd name="connsiteX7" fmla="*/ 0 w 2214578"/>
                <a:gd name="connsiteY7" fmla="*/ 92156 h 642942"/>
                <a:gd name="connsiteX0" fmla="*/ 0 w 2214578"/>
                <a:gd name="connsiteY0" fmla="*/ 92156 h 642942"/>
                <a:gd name="connsiteX1" fmla="*/ 1893107 w 2214578"/>
                <a:gd name="connsiteY1" fmla="*/ 92156 h 642942"/>
                <a:gd name="connsiteX2" fmla="*/ 1893107 w 2214578"/>
                <a:gd name="connsiteY2" fmla="*/ 0 h 642942"/>
                <a:gd name="connsiteX3" fmla="*/ 2214578 w 2214578"/>
                <a:gd name="connsiteY3" fmla="*/ 321471 h 642942"/>
                <a:gd name="connsiteX4" fmla="*/ 1893107 w 2214578"/>
                <a:gd name="connsiteY4" fmla="*/ 642942 h 642942"/>
                <a:gd name="connsiteX5" fmla="*/ 1893107 w 2214578"/>
                <a:gd name="connsiteY5" fmla="*/ 550786 h 642942"/>
                <a:gd name="connsiteX6" fmla="*/ 274328 w 2214578"/>
                <a:gd name="connsiteY6" fmla="*/ 545788 h 642942"/>
                <a:gd name="connsiteX7" fmla="*/ 0 w 2214578"/>
                <a:gd name="connsiteY7" fmla="*/ 550786 h 642942"/>
                <a:gd name="connsiteX8" fmla="*/ 0 w 2214578"/>
                <a:gd name="connsiteY8" fmla="*/ 92156 h 642942"/>
                <a:gd name="connsiteX0" fmla="*/ 0 w 2214578"/>
                <a:gd name="connsiteY0" fmla="*/ 92156 h 642942"/>
                <a:gd name="connsiteX1" fmla="*/ 1893107 w 2214578"/>
                <a:gd name="connsiteY1" fmla="*/ 92156 h 642942"/>
                <a:gd name="connsiteX2" fmla="*/ 1893107 w 2214578"/>
                <a:gd name="connsiteY2" fmla="*/ 0 h 642942"/>
                <a:gd name="connsiteX3" fmla="*/ 2214578 w 2214578"/>
                <a:gd name="connsiteY3" fmla="*/ 321471 h 642942"/>
                <a:gd name="connsiteX4" fmla="*/ 1893107 w 2214578"/>
                <a:gd name="connsiteY4" fmla="*/ 642942 h 642942"/>
                <a:gd name="connsiteX5" fmla="*/ 1893107 w 2214578"/>
                <a:gd name="connsiteY5" fmla="*/ 550786 h 642942"/>
                <a:gd name="connsiteX6" fmla="*/ 662948 w 2214578"/>
                <a:gd name="connsiteY6" fmla="*/ 534358 h 642942"/>
                <a:gd name="connsiteX7" fmla="*/ 274328 w 2214578"/>
                <a:gd name="connsiteY7" fmla="*/ 545788 h 642942"/>
                <a:gd name="connsiteX8" fmla="*/ 0 w 2214578"/>
                <a:gd name="connsiteY8" fmla="*/ 550786 h 642942"/>
                <a:gd name="connsiteX9" fmla="*/ 0 w 2214578"/>
                <a:gd name="connsiteY9" fmla="*/ 92156 h 642942"/>
                <a:gd name="connsiteX0" fmla="*/ 274328 w 2214578"/>
                <a:gd name="connsiteY0" fmla="*/ 545788 h 642942"/>
                <a:gd name="connsiteX1" fmla="*/ 0 w 2214578"/>
                <a:gd name="connsiteY1" fmla="*/ 550786 h 642942"/>
                <a:gd name="connsiteX2" fmla="*/ 0 w 2214578"/>
                <a:gd name="connsiteY2" fmla="*/ 92156 h 642942"/>
                <a:gd name="connsiteX3" fmla="*/ 1893107 w 2214578"/>
                <a:gd name="connsiteY3" fmla="*/ 92156 h 642942"/>
                <a:gd name="connsiteX4" fmla="*/ 1893107 w 2214578"/>
                <a:gd name="connsiteY4" fmla="*/ 0 h 642942"/>
                <a:gd name="connsiteX5" fmla="*/ 2214578 w 2214578"/>
                <a:gd name="connsiteY5" fmla="*/ 321471 h 642942"/>
                <a:gd name="connsiteX6" fmla="*/ 1893107 w 2214578"/>
                <a:gd name="connsiteY6" fmla="*/ 642942 h 642942"/>
                <a:gd name="connsiteX7" fmla="*/ 1893107 w 2214578"/>
                <a:gd name="connsiteY7" fmla="*/ 550786 h 642942"/>
                <a:gd name="connsiteX8" fmla="*/ 754388 w 2214578"/>
                <a:gd name="connsiteY8" fmla="*/ 625798 h 642942"/>
                <a:gd name="connsiteX0" fmla="*/ 274328 w 2214578"/>
                <a:gd name="connsiteY0" fmla="*/ 545788 h 642942"/>
                <a:gd name="connsiteX1" fmla="*/ 0 w 2214578"/>
                <a:gd name="connsiteY1" fmla="*/ 550786 h 642942"/>
                <a:gd name="connsiteX2" fmla="*/ 0 w 2214578"/>
                <a:gd name="connsiteY2" fmla="*/ 92156 h 642942"/>
                <a:gd name="connsiteX3" fmla="*/ 1893107 w 2214578"/>
                <a:gd name="connsiteY3" fmla="*/ 92156 h 642942"/>
                <a:gd name="connsiteX4" fmla="*/ 1893107 w 2214578"/>
                <a:gd name="connsiteY4" fmla="*/ 0 h 642942"/>
                <a:gd name="connsiteX5" fmla="*/ 2214578 w 2214578"/>
                <a:gd name="connsiteY5" fmla="*/ 321471 h 642942"/>
                <a:gd name="connsiteX6" fmla="*/ 1893107 w 2214578"/>
                <a:gd name="connsiteY6" fmla="*/ 642942 h 642942"/>
                <a:gd name="connsiteX7" fmla="*/ 1893107 w 2214578"/>
                <a:gd name="connsiteY7" fmla="*/ 550786 h 642942"/>
                <a:gd name="connsiteX0" fmla="*/ 274328 w 2214578"/>
                <a:gd name="connsiteY0" fmla="*/ 545788 h 642942"/>
                <a:gd name="connsiteX1" fmla="*/ 0 w 2214578"/>
                <a:gd name="connsiteY1" fmla="*/ 550786 h 642942"/>
                <a:gd name="connsiteX2" fmla="*/ 0 w 2214578"/>
                <a:gd name="connsiteY2" fmla="*/ 92156 h 642942"/>
                <a:gd name="connsiteX3" fmla="*/ 1893107 w 2214578"/>
                <a:gd name="connsiteY3" fmla="*/ 92156 h 642942"/>
                <a:gd name="connsiteX4" fmla="*/ 1893107 w 2214578"/>
                <a:gd name="connsiteY4" fmla="*/ 0 h 642942"/>
                <a:gd name="connsiteX5" fmla="*/ 2214578 w 2214578"/>
                <a:gd name="connsiteY5" fmla="*/ 321471 h 642942"/>
                <a:gd name="connsiteX6" fmla="*/ 1893107 w 2214578"/>
                <a:gd name="connsiteY6" fmla="*/ 642942 h 642942"/>
                <a:gd name="connsiteX7" fmla="*/ 1893107 w 2214578"/>
                <a:gd name="connsiteY7" fmla="*/ 550786 h 642942"/>
                <a:gd name="connsiteX8" fmla="*/ 1890721 w 2214578"/>
                <a:gd name="connsiteY8" fmla="*/ 528643 h 642942"/>
                <a:gd name="connsiteX0" fmla="*/ 274328 w 2214578"/>
                <a:gd name="connsiteY0" fmla="*/ 545788 h 642942"/>
                <a:gd name="connsiteX1" fmla="*/ 0 w 2214578"/>
                <a:gd name="connsiteY1" fmla="*/ 550786 h 642942"/>
                <a:gd name="connsiteX2" fmla="*/ 0 w 2214578"/>
                <a:gd name="connsiteY2" fmla="*/ 92156 h 642942"/>
                <a:gd name="connsiteX3" fmla="*/ 1893107 w 2214578"/>
                <a:gd name="connsiteY3" fmla="*/ 92156 h 642942"/>
                <a:gd name="connsiteX4" fmla="*/ 1893107 w 2214578"/>
                <a:gd name="connsiteY4" fmla="*/ 0 h 642942"/>
                <a:gd name="connsiteX5" fmla="*/ 2214578 w 2214578"/>
                <a:gd name="connsiteY5" fmla="*/ 321471 h 642942"/>
                <a:gd name="connsiteX6" fmla="*/ 1893107 w 2214578"/>
                <a:gd name="connsiteY6" fmla="*/ 642942 h 642942"/>
                <a:gd name="connsiteX7" fmla="*/ 1893107 w 2214578"/>
                <a:gd name="connsiteY7" fmla="*/ 550786 h 642942"/>
                <a:gd name="connsiteX8" fmla="*/ 1890721 w 2214578"/>
                <a:gd name="connsiteY8" fmla="*/ 528643 h 642942"/>
                <a:gd name="connsiteX9" fmla="*/ 1871671 w 2214578"/>
                <a:gd name="connsiteY9" fmla="*/ 523880 h 642942"/>
                <a:gd name="connsiteX0" fmla="*/ 274328 w 2214578"/>
                <a:gd name="connsiteY0" fmla="*/ 545788 h 642942"/>
                <a:gd name="connsiteX1" fmla="*/ 0 w 2214578"/>
                <a:gd name="connsiteY1" fmla="*/ 550786 h 642942"/>
                <a:gd name="connsiteX2" fmla="*/ 0 w 2214578"/>
                <a:gd name="connsiteY2" fmla="*/ 92156 h 642942"/>
                <a:gd name="connsiteX3" fmla="*/ 1893107 w 2214578"/>
                <a:gd name="connsiteY3" fmla="*/ 92156 h 642942"/>
                <a:gd name="connsiteX4" fmla="*/ 1893107 w 2214578"/>
                <a:gd name="connsiteY4" fmla="*/ 0 h 642942"/>
                <a:gd name="connsiteX5" fmla="*/ 2214578 w 2214578"/>
                <a:gd name="connsiteY5" fmla="*/ 321471 h 642942"/>
                <a:gd name="connsiteX6" fmla="*/ 1893107 w 2214578"/>
                <a:gd name="connsiteY6" fmla="*/ 642942 h 642942"/>
                <a:gd name="connsiteX7" fmla="*/ 1893107 w 2214578"/>
                <a:gd name="connsiteY7" fmla="*/ 550786 h 642942"/>
                <a:gd name="connsiteX8" fmla="*/ 1890721 w 2214578"/>
                <a:gd name="connsiteY8" fmla="*/ 528643 h 642942"/>
                <a:gd name="connsiteX9" fmla="*/ 1871671 w 2214578"/>
                <a:gd name="connsiteY9" fmla="*/ 523880 h 642942"/>
                <a:gd name="connsiteX0" fmla="*/ 274328 w 2214578"/>
                <a:gd name="connsiteY0" fmla="*/ 545788 h 642942"/>
                <a:gd name="connsiteX1" fmla="*/ 0 w 2214578"/>
                <a:gd name="connsiteY1" fmla="*/ 550786 h 642942"/>
                <a:gd name="connsiteX2" fmla="*/ 0 w 2214578"/>
                <a:gd name="connsiteY2" fmla="*/ 92156 h 642942"/>
                <a:gd name="connsiteX3" fmla="*/ 1893107 w 2214578"/>
                <a:gd name="connsiteY3" fmla="*/ 92156 h 642942"/>
                <a:gd name="connsiteX4" fmla="*/ 1893107 w 2214578"/>
                <a:gd name="connsiteY4" fmla="*/ 0 h 642942"/>
                <a:gd name="connsiteX5" fmla="*/ 2214578 w 2214578"/>
                <a:gd name="connsiteY5" fmla="*/ 321471 h 642942"/>
                <a:gd name="connsiteX6" fmla="*/ 1893107 w 2214578"/>
                <a:gd name="connsiteY6" fmla="*/ 642942 h 642942"/>
                <a:gd name="connsiteX7" fmla="*/ 1893107 w 2214578"/>
                <a:gd name="connsiteY7" fmla="*/ 550786 h 642942"/>
                <a:gd name="connsiteX8" fmla="*/ 1890721 w 2214578"/>
                <a:gd name="connsiteY8" fmla="*/ 528643 h 642942"/>
                <a:gd name="connsiteX9" fmla="*/ 1871671 w 2214578"/>
                <a:gd name="connsiteY9" fmla="*/ 523880 h 642942"/>
                <a:gd name="connsiteX0" fmla="*/ 274328 w 2214578"/>
                <a:gd name="connsiteY0" fmla="*/ 545788 h 642942"/>
                <a:gd name="connsiteX1" fmla="*/ 0 w 2214578"/>
                <a:gd name="connsiteY1" fmla="*/ 550786 h 642942"/>
                <a:gd name="connsiteX2" fmla="*/ 0 w 2214578"/>
                <a:gd name="connsiteY2" fmla="*/ 92156 h 642942"/>
                <a:gd name="connsiteX3" fmla="*/ 1893107 w 2214578"/>
                <a:gd name="connsiteY3" fmla="*/ 92156 h 642942"/>
                <a:gd name="connsiteX4" fmla="*/ 1893107 w 2214578"/>
                <a:gd name="connsiteY4" fmla="*/ 0 h 642942"/>
                <a:gd name="connsiteX5" fmla="*/ 2214578 w 2214578"/>
                <a:gd name="connsiteY5" fmla="*/ 321471 h 642942"/>
                <a:gd name="connsiteX6" fmla="*/ 1893107 w 2214578"/>
                <a:gd name="connsiteY6" fmla="*/ 642942 h 642942"/>
                <a:gd name="connsiteX7" fmla="*/ 1893107 w 2214578"/>
                <a:gd name="connsiteY7" fmla="*/ 550786 h 642942"/>
                <a:gd name="connsiteX8" fmla="*/ 1890721 w 2214578"/>
                <a:gd name="connsiteY8" fmla="*/ 528643 h 642942"/>
                <a:gd name="connsiteX9" fmla="*/ 1871671 w 2214578"/>
                <a:gd name="connsiteY9" fmla="*/ 523880 h 6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4578" h="642942">
                  <a:moveTo>
                    <a:pt x="274328" y="545788"/>
                  </a:moveTo>
                  <a:lnTo>
                    <a:pt x="0" y="550786"/>
                  </a:lnTo>
                  <a:lnTo>
                    <a:pt x="0" y="92156"/>
                  </a:lnTo>
                  <a:lnTo>
                    <a:pt x="1893107" y="92156"/>
                  </a:lnTo>
                  <a:lnTo>
                    <a:pt x="1893107" y="0"/>
                  </a:lnTo>
                  <a:lnTo>
                    <a:pt x="2214578" y="321471"/>
                  </a:lnTo>
                  <a:lnTo>
                    <a:pt x="1893107" y="642942"/>
                  </a:lnTo>
                  <a:lnTo>
                    <a:pt x="1893107" y="550786"/>
                  </a:lnTo>
                  <a:cubicBezTo>
                    <a:pt x="1892709" y="531736"/>
                    <a:pt x="1891218" y="533256"/>
                    <a:pt x="1890721" y="528643"/>
                  </a:cubicBezTo>
                  <a:cubicBezTo>
                    <a:pt x="1887148" y="524159"/>
                    <a:pt x="1813723" y="520111"/>
                    <a:pt x="1871671" y="523880"/>
                  </a:cubicBezTo>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is-IS" dirty="0"/>
            </a:p>
          </p:txBody>
        </p:sp>
        <p:sp>
          <p:nvSpPr>
            <p:cNvPr id="6" name="Freeform 5"/>
            <p:cNvSpPr/>
            <p:nvPr/>
          </p:nvSpPr>
          <p:spPr>
            <a:xfrm rot="10800000">
              <a:off x="3714744" y="3143248"/>
              <a:ext cx="1571636" cy="642942"/>
            </a:xfrm>
            <a:custGeom>
              <a:avLst/>
              <a:gdLst>
                <a:gd name="connsiteX0" fmla="*/ 0 w 2143140"/>
                <a:gd name="connsiteY0" fmla="*/ 92156 h 642942"/>
                <a:gd name="connsiteX1" fmla="*/ 1821669 w 2143140"/>
                <a:gd name="connsiteY1" fmla="*/ 92156 h 642942"/>
                <a:gd name="connsiteX2" fmla="*/ 1821669 w 2143140"/>
                <a:gd name="connsiteY2" fmla="*/ 0 h 642942"/>
                <a:gd name="connsiteX3" fmla="*/ 2143140 w 2143140"/>
                <a:gd name="connsiteY3" fmla="*/ 321471 h 642942"/>
                <a:gd name="connsiteX4" fmla="*/ 1821669 w 2143140"/>
                <a:gd name="connsiteY4" fmla="*/ 642942 h 642942"/>
                <a:gd name="connsiteX5" fmla="*/ 1821669 w 2143140"/>
                <a:gd name="connsiteY5" fmla="*/ 550786 h 642942"/>
                <a:gd name="connsiteX6" fmla="*/ 0 w 2143140"/>
                <a:gd name="connsiteY6" fmla="*/ 550786 h 642942"/>
                <a:gd name="connsiteX7" fmla="*/ 0 w 2143140"/>
                <a:gd name="connsiteY7" fmla="*/ 92156 h 642942"/>
                <a:gd name="connsiteX0" fmla="*/ 0 w 2143140"/>
                <a:gd name="connsiteY0" fmla="*/ 92156 h 642942"/>
                <a:gd name="connsiteX1" fmla="*/ 1821669 w 2143140"/>
                <a:gd name="connsiteY1" fmla="*/ 92156 h 642942"/>
                <a:gd name="connsiteX2" fmla="*/ 1821669 w 2143140"/>
                <a:gd name="connsiteY2" fmla="*/ 0 h 642942"/>
                <a:gd name="connsiteX3" fmla="*/ 2143140 w 2143140"/>
                <a:gd name="connsiteY3" fmla="*/ 321471 h 642942"/>
                <a:gd name="connsiteX4" fmla="*/ 1821669 w 2143140"/>
                <a:gd name="connsiteY4" fmla="*/ 642942 h 642942"/>
                <a:gd name="connsiteX5" fmla="*/ 1821669 w 2143140"/>
                <a:gd name="connsiteY5" fmla="*/ 550786 h 642942"/>
                <a:gd name="connsiteX6" fmla="*/ 285758 w 2143140"/>
                <a:gd name="connsiteY6" fmla="*/ 551498 h 642942"/>
                <a:gd name="connsiteX7" fmla="*/ 0 w 2143140"/>
                <a:gd name="connsiteY7" fmla="*/ 550786 h 642942"/>
                <a:gd name="connsiteX8" fmla="*/ 0 w 2143140"/>
                <a:gd name="connsiteY8" fmla="*/ 92156 h 642942"/>
                <a:gd name="connsiteX0" fmla="*/ 0 w 2143140"/>
                <a:gd name="connsiteY0" fmla="*/ 92156 h 642942"/>
                <a:gd name="connsiteX1" fmla="*/ 1821669 w 2143140"/>
                <a:gd name="connsiteY1" fmla="*/ 92156 h 642942"/>
                <a:gd name="connsiteX2" fmla="*/ 1821669 w 2143140"/>
                <a:gd name="connsiteY2" fmla="*/ 0 h 642942"/>
                <a:gd name="connsiteX3" fmla="*/ 2143140 w 2143140"/>
                <a:gd name="connsiteY3" fmla="*/ 321471 h 642942"/>
                <a:gd name="connsiteX4" fmla="*/ 1821669 w 2143140"/>
                <a:gd name="connsiteY4" fmla="*/ 642942 h 642942"/>
                <a:gd name="connsiteX5" fmla="*/ 1821669 w 2143140"/>
                <a:gd name="connsiteY5" fmla="*/ 550786 h 642942"/>
                <a:gd name="connsiteX6" fmla="*/ 428634 w 2143140"/>
                <a:gd name="connsiteY6" fmla="*/ 551474 h 642942"/>
                <a:gd name="connsiteX7" fmla="*/ 0 w 2143140"/>
                <a:gd name="connsiteY7" fmla="*/ 550786 h 642942"/>
                <a:gd name="connsiteX8" fmla="*/ 0 w 2143140"/>
                <a:gd name="connsiteY8" fmla="*/ 92156 h 642942"/>
                <a:gd name="connsiteX0" fmla="*/ 0 w 2143140"/>
                <a:gd name="connsiteY0" fmla="*/ 92156 h 642942"/>
                <a:gd name="connsiteX1" fmla="*/ 1821669 w 2143140"/>
                <a:gd name="connsiteY1" fmla="*/ 92156 h 642942"/>
                <a:gd name="connsiteX2" fmla="*/ 1821669 w 2143140"/>
                <a:gd name="connsiteY2" fmla="*/ 0 h 642942"/>
                <a:gd name="connsiteX3" fmla="*/ 2143140 w 2143140"/>
                <a:gd name="connsiteY3" fmla="*/ 321471 h 642942"/>
                <a:gd name="connsiteX4" fmla="*/ 1821669 w 2143140"/>
                <a:gd name="connsiteY4" fmla="*/ 642942 h 642942"/>
                <a:gd name="connsiteX5" fmla="*/ 1821669 w 2143140"/>
                <a:gd name="connsiteY5" fmla="*/ 550786 h 642942"/>
                <a:gd name="connsiteX6" fmla="*/ 531504 w 2143140"/>
                <a:gd name="connsiteY6" fmla="*/ 548641 h 642942"/>
                <a:gd name="connsiteX7" fmla="*/ 428634 w 2143140"/>
                <a:gd name="connsiteY7" fmla="*/ 551474 h 642942"/>
                <a:gd name="connsiteX8" fmla="*/ 0 w 2143140"/>
                <a:gd name="connsiteY8" fmla="*/ 550786 h 642942"/>
                <a:gd name="connsiteX9" fmla="*/ 0 w 2143140"/>
                <a:gd name="connsiteY9" fmla="*/ 92156 h 642942"/>
                <a:gd name="connsiteX0" fmla="*/ 0 w 2143140"/>
                <a:gd name="connsiteY0" fmla="*/ 92156 h 642942"/>
                <a:gd name="connsiteX1" fmla="*/ 1821669 w 2143140"/>
                <a:gd name="connsiteY1" fmla="*/ 92156 h 642942"/>
                <a:gd name="connsiteX2" fmla="*/ 1821669 w 2143140"/>
                <a:gd name="connsiteY2" fmla="*/ 0 h 642942"/>
                <a:gd name="connsiteX3" fmla="*/ 2143140 w 2143140"/>
                <a:gd name="connsiteY3" fmla="*/ 321471 h 642942"/>
                <a:gd name="connsiteX4" fmla="*/ 1821669 w 2143140"/>
                <a:gd name="connsiteY4" fmla="*/ 642942 h 642942"/>
                <a:gd name="connsiteX5" fmla="*/ 1821669 w 2143140"/>
                <a:gd name="connsiteY5" fmla="*/ 550786 h 642942"/>
                <a:gd name="connsiteX6" fmla="*/ 531504 w 2143140"/>
                <a:gd name="connsiteY6" fmla="*/ 548641 h 642942"/>
                <a:gd name="connsiteX7" fmla="*/ 531504 w 2143140"/>
                <a:gd name="connsiteY7" fmla="*/ 554358 h 642942"/>
                <a:gd name="connsiteX8" fmla="*/ 428634 w 2143140"/>
                <a:gd name="connsiteY8" fmla="*/ 551474 h 642942"/>
                <a:gd name="connsiteX9" fmla="*/ 0 w 2143140"/>
                <a:gd name="connsiteY9" fmla="*/ 550786 h 642942"/>
                <a:gd name="connsiteX10" fmla="*/ 0 w 2143140"/>
                <a:gd name="connsiteY10" fmla="*/ 92156 h 642942"/>
                <a:gd name="connsiteX0" fmla="*/ 0 w 2143140"/>
                <a:gd name="connsiteY0" fmla="*/ 92156 h 642942"/>
                <a:gd name="connsiteX1" fmla="*/ 1821669 w 2143140"/>
                <a:gd name="connsiteY1" fmla="*/ 92156 h 642942"/>
                <a:gd name="connsiteX2" fmla="*/ 1821669 w 2143140"/>
                <a:gd name="connsiteY2" fmla="*/ 0 h 642942"/>
                <a:gd name="connsiteX3" fmla="*/ 2143140 w 2143140"/>
                <a:gd name="connsiteY3" fmla="*/ 321471 h 642942"/>
                <a:gd name="connsiteX4" fmla="*/ 1821669 w 2143140"/>
                <a:gd name="connsiteY4" fmla="*/ 642942 h 642942"/>
                <a:gd name="connsiteX5" fmla="*/ 1821669 w 2143140"/>
                <a:gd name="connsiteY5" fmla="*/ 550786 h 642942"/>
                <a:gd name="connsiteX6" fmla="*/ 531504 w 2143140"/>
                <a:gd name="connsiteY6" fmla="*/ 548641 h 642942"/>
                <a:gd name="connsiteX7" fmla="*/ 531504 w 2143140"/>
                <a:gd name="connsiteY7" fmla="*/ 554358 h 642942"/>
                <a:gd name="connsiteX8" fmla="*/ 428634 w 2143140"/>
                <a:gd name="connsiteY8" fmla="*/ 551474 h 642942"/>
                <a:gd name="connsiteX9" fmla="*/ 0 w 2143140"/>
                <a:gd name="connsiteY9" fmla="*/ 550786 h 642942"/>
                <a:gd name="connsiteX10" fmla="*/ 85734 w 2143140"/>
                <a:gd name="connsiteY10" fmla="*/ 554358 h 642942"/>
                <a:gd name="connsiteX11" fmla="*/ 0 w 2143140"/>
                <a:gd name="connsiteY11" fmla="*/ 92156 h 642942"/>
                <a:gd name="connsiteX0" fmla="*/ 0 w 2143140"/>
                <a:gd name="connsiteY0" fmla="*/ 550786 h 642942"/>
                <a:gd name="connsiteX1" fmla="*/ 85734 w 2143140"/>
                <a:gd name="connsiteY1" fmla="*/ 554358 h 642942"/>
                <a:gd name="connsiteX2" fmla="*/ 0 w 2143140"/>
                <a:gd name="connsiteY2" fmla="*/ 92156 h 642942"/>
                <a:gd name="connsiteX3" fmla="*/ 1821669 w 2143140"/>
                <a:gd name="connsiteY3" fmla="*/ 92156 h 642942"/>
                <a:gd name="connsiteX4" fmla="*/ 1821669 w 2143140"/>
                <a:gd name="connsiteY4" fmla="*/ 0 h 642942"/>
                <a:gd name="connsiteX5" fmla="*/ 2143140 w 2143140"/>
                <a:gd name="connsiteY5" fmla="*/ 321471 h 642942"/>
                <a:gd name="connsiteX6" fmla="*/ 1821669 w 2143140"/>
                <a:gd name="connsiteY6" fmla="*/ 642942 h 642942"/>
                <a:gd name="connsiteX7" fmla="*/ 1821669 w 2143140"/>
                <a:gd name="connsiteY7" fmla="*/ 550786 h 642942"/>
                <a:gd name="connsiteX8" fmla="*/ 531504 w 2143140"/>
                <a:gd name="connsiteY8" fmla="*/ 548641 h 642942"/>
                <a:gd name="connsiteX9" fmla="*/ 531504 w 2143140"/>
                <a:gd name="connsiteY9" fmla="*/ 554358 h 642942"/>
                <a:gd name="connsiteX10" fmla="*/ 520074 w 2143140"/>
                <a:gd name="connsiteY10" fmla="*/ 642914 h 642942"/>
                <a:gd name="connsiteX0" fmla="*/ 0 w 2143140"/>
                <a:gd name="connsiteY0" fmla="*/ 550786 h 642942"/>
                <a:gd name="connsiteX1" fmla="*/ 85734 w 2143140"/>
                <a:gd name="connsiteY1" fmla="*/ 554358 h 642942"/>
                <a:gd name="connsiteX2" fmla="*/ 0 w 2143140"/>
                <a:gd name="connsiteY2" fmla="*/ 92156 h 642942"/>
                <a:gd name="connsiteX3" fmla="*/ 1821669 w 2143140"/>
                <a:gd name="connsiteY3" fmla="*/ 92156 h 642942"/>
                <a:gd name="connsiteX4" fmla="*/ 1821669 w 2143140"/>
                <a:gd name="connsiteY4" fmla="*/ 0 h 642942"/>
                <a:gd name="connsiteX5" fmla="*/ 2143140 w 2143140"/>
                <a:gd name="connsiteY5" fmla="*/ 321471 h 642942"/>
                <a:gd name="connsiteX6" fmla="*/ 1821669 w 2143140"/>
                <a:gd name="connsiteY6" fmla="*/ 642942 h 642942"/>
                <a:gd name="connsiteX7" fmla="*/ 1821669 w 2143140"/>
                <a:gd name="connsiteY7" fmla="*/ 550786 h 642942"/>
                <a:gd name="connsiteX8" fmla="*/ 531504 w 2143140"/>
                <a:gd name="connsiteY8" fmla="*/ 548641 h 642942"/>
                <a:gd name="connsiteX9" fmla="*/ 531504 w 2143140"/>
                <a:gd name="connsiteY9" fmla="*/ 554358 h 642942"/>
                <a:gd name="connsiteX0" fmla="*/ 0 w 2143140"/>
                <a:gd name="connsiteY0" fmla="*/ 550786 h 642942"/>
                <a:gd name="connsiteX1" fmla="*/ 0 w 2143140"/>
                <a:gd name="connsiteY1" fmla="*/ 92156 h 642942"/>
                <a:gd name="connsiteX2" fmla="*/ 1821669 w 2143140"/>
                <a:gd name="connsiteY2" fmla="*/ 92156 h 642942"/>
                <a:gd name="connsiteX3" fmla="*/ 1821669 w 2143140"/>
                <a:gd name="connsiteY3" fmla="*/ 0 h 642942"/>
                <a:gd name="connsiteX4" fmla="*/ 2143140 w 2143140"/>
                <a:gd name="connsiteY4" fmla="*/ 321471 h 642942"/>
                <a:gd name="connsiteX5" fmla="*/ 1821669 w 2143140"/>
                <a:gd name="connsiteY5" fmla="*/ 642942 h 642942"/>
                <a:gd name="connsiteX6" fmla="*/ 1821669 w 2143140"/>
                <a:gd name="connsiteY6" fmla="*/ 550786 h 642942"/>
                <a:gd name="connsiteX7" fmla="*/ 531504 w 2143140"/>
                <a:gd name="connsiteY7" fmla="*/ 548641 h 642942"/>
                <a:gd name="connsiteX8" fmla="*/ 531504 w 2143140"/>
                <a:gd name="connsiteY8" fmla="*/ 554358 h 642942"/>
                <a:gd name="connsiteX0" fmla="*/ 0 w 2143140"/>
                <a:gd name="connsiteY0" fmla="*/ 92156 h 642942"/>
                <a:gd name="connsiteX1" fmla="*/ 1821669 w 2143140"/>
                <a:gd name="connsiteY1" fmla="*/ 92156 h 642942"/>
                <a:gd name="connsiteX2" fmla="*/ 1821669 w 2143140"/>
                <a:gd name="connsiteY2" fmla="*/ 0 h 642942"/>
                <a:gd name="connsiteX3" fmla="*/ 2143140 w 2143140"/>
                <a:gd name="connsiteY3" fmla="*/ 321471 h 642942"/>
                <a:gd name="connsiteX4" fmla="*/ 1821669 w 2143140"/>
                <a:gd name="connsiteY4" fmla="*/ 642942 h 642942"/>
                <a:gd name="connsiteX5" fmla="*/ 1821669 w 2143140"/>
                <a:gd name="connsiteY5" fmla="*/ 550786 h 642942"/>
                <a:gd name="connsiteX6" fmla="*/ 531504 w 2143140"/>
                <a:gd name="connsiteY6" fmla="*/ 548641 h 642942"/>
                <a:gd name="connsiteX7" fmla="*/ 531504 w 2143140"/>
                <a:gd name="connsiteY7" fmla="*/ 554358 h 642942"/>
                <a:gd name="connsiteX0" fmla="*/ 0 w 2143140"/>
                <a:gd name="connsiteY0" fmla="*/ 92156 h 642942"/>
                <a:gd name="connsiteX1" fmla="*/ 508644 w 2143140"/>
                <a:gd name="connsiteY1" fmla="*/ 97159 h 642942"/>
                <a:gd name="connsiteX2" fmla="*/ 1821669 w 2143140"/>
                <a:gd name="connsiteY2" fmla="*/ 92156 h 642942"/>
                <a:gd name="connsiteX3" fmla="*/ 1821669 w 2143140"/>
                <a:gd name="connsiteY3" fmla="*/ 0 h 642942"/>
                <a:gd name="connsiteX4" fmla="*/ 2143140 w 2143140"/>
                <a:gd name="connsiteY4" fmla="*/ 321471 h 642942"/>
                <a:gd name="connsiteX5" fmla="*/ 1821669 w 2143140"/>
                <a:gd name="connsiteY5" fmla="*/ 642942 h 642942"/>
                <a:gd name="connsiteX6" fmla="*/ 1821669 w 2143140"/>
                <a:gd name="connsiteY6" fmla="*/ 550786 h 642942"/>
                <a:gd name="connsiteX7" fmla="*/ 531504 w 2143140"/>
                <a:gd name="connsiteY7" fmla="*/ 548641 h 642942"/>
                <a:gd name="connsiteX8" fmla="*/ 531504 w 2143140"/>
                <a:gd name="connsiteY8" fmla="*/ 554358 h 642942"/>
                <a:gd name="connsiteX0" fmla="*/ 0 w 1634496"/>
                <a:gd name="connsiteY0" fmla="*/ 97159 h 642942"/>
                <a:gd name="connsiteX1" fmla="*/ 1313025 w 1634496"/>
                <a:gd name="connsiteY1" fmla="*/ 92156 h 642942"/>
                <a:gd name="connsiteX2" fmla="*/ 1313025 w 1634496"/>
                <a:gd name="connsiteY2" fmla="*/ 0 h 642942"/>
                <a:gd name="connsiteX3" fmla="*/ 1634496 w 1634496"/>
                <a:gd name="connsiteY3" fmla="*/ 321471 h 642942"/>
                <a:gd name="connsiteX4" fmla="*/ 1313025 w 1634496"/>
                <a:gd name="connsiteY4" fmla="*/ 642942 h 642942"/>
                <a:gd name="connsiteX5" fmla="*/ 1313025 w 1634496"/>
                <a:gd name="connsiteY5" fmla="*/ 550786 h 642942"/>
                <a:gd name="connsiteX6" fmla="*/ 22860 w 1634496"/>
                <a:gd name="connsiteY6" fmla="*/ 548641 h 642942"/>
                <a:gd name="connsiteX7" fmla="*/ 22860 w 1634496"/>
                <a:gd name="connsiteY7" fmla="*/ 554358 h 6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4496" h="642942">
                  <a:moveTo>
                    <a:pt x="0" y="97159"/>
                  </a:moveTo>
                  <a:lnTo>
                    <a:pt x="1313025" y="92156"/>
                  </a:lnTo>
                  <a:lnTo>
                    <a:pt x="1313025" y="0"/>
                  </a:lnTo>
                  <a:lnTo>
                    <a:pt x="1634496" y="321471"/>
                  </a:lnTo>
                  <a:lnTo>
                    <a:pt x="1313025" y="642942"/>
                  </a:lnTo>
                  <a:lnTo>
                    <a:pt x="1313025" y="550786"/>
                  </a:lnTo>
                  <a:lnTo>
                    <a:pt x="22860" y="548641"/>
                  </a:lnTo>
                  <a:lnTo>
                    <a:pt x="22860" y="554358"/>
                  </a:lnTo>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is-IS"/>
            </a:p>
          </p:txBody>
        </p:sp>
        <p:cxnSp>
          <p:nvCxnSpPr>
            <p:cNvPr id="8" name="Straight Connector 7"/>
            <p:cNvCxnSpPr>
              <a:stCxn id="6" idx="1"/>
            </p:cNvCxnSpPr>
            <p:nvPr/>
          </p:nvCxnSpPr>
          <p:spPr>
            <a:xfrm rot="10800000" flipH="1">
              <a:off x="4023852" y="3692532"/>
              <a:ext cx="2262660" cy="1502"/>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5010154" y="3238501"/>
              <a:ext cx="295276" cy="1588"/>
            </a:xfrm>
            <a:prstGeom prst="line">
              <a:avLst/>
            </a:prstGeom>
            <a:ln w="22225"/>
          </p:spPr>
          <p:style>
            <a:lnRef idx="1">
              <a:schemeClr val="dk1"/>
            </a:lnRef>
            <a:fillRef idx="0">
              <a:schemeClr val="dk1"/>
            </a:fillRef>
            <a:effectRef idx="0">
              <a:schemeClr val="dk1"/>
            </a:effectRef>
            <a:fontRef idx="minor">
              <a:schemeClr val="tx1"/>
            </a:fontRef>
          </p:style>
        </p:cxnSp>
        <p:cxnSp>
          <p:nvCxnSpPr>
            <p:cNvPr id="10" name="Straight Connector 9"/>
            <p:cNvCxnSpPr>
              <a:endCxn id="5" idx="8"/>
            </p:cNvCxnSpPr>
            <p:nvPr/>
          </p:nvCxnSpPr>
          <p:spPr>
            <a:xfrm>
              <a:off x="4022877" y="3231134"/>
              <a:ext cx="1305386" cy="6429"/>
            </a:xfrm>
            <a:prstGeom prst="line">
              <a:avLst/>
            </a:prstGeom>
            <a:ln w="22225"/>
          </p:spPr>
          <p:style>
            <a:lnRef idx="1">
              <a:schemeClr val="dk1"/>
            </a:lnRef>
            <a:fillRef idx="0">
              <a:schemeClr val="dk1"/>
            </a:fillRef>
            <a:effectRef idx="0">
              <a:schemeClr val="dk1"/>
            </a:effectRef>
            <a:fontRef idx="minor">
              <a:schemeClr val="tx1"/>
            </a:fontRef>
          </p:style>
        </p:cxnSp>
        <p:sp>
          <p:nvSpPr>
            <p:cNvPr id="11" name="Oval 10"/>
            <p:cNvSpPr/>
            <p:nvPr/>
          </p:nvSpPr>
          <p:spPr>
            <a:xfrm>
              <a:off x="5643570" y="1785926"/>
              <a:ext cx="2786082" cy="278608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TextBox 11"/>
            <p:cNvSpPr txBox="1"/>
            <p:nvPr/>
          </p:nvSpPr>
          <p:spPr>
            <a:xfrm>
              <a:off x="4022268" y="3286124"/>
              <a:ext cx="1285884" cy="216737"/>
            </a:xfrm>
            <a:prstGeom prst="rect">
              <a:avLst/>
            </a:prstGeom>
            <a:noFill/>
          </p:spPr>
          <p:txBody>
            <a:bodyPr wrap="square" rtlCol="0">
              <a:spAutoFit/>
            </a:bodyPr>
            <a:lstStyle/>
            <a:p>
              <a:pPr algn="ctr"/>
              <a:r>
                <a:rPr lang="is-IS" sz="1400" dirty="0" err="1" smtClean="0"/>
                <a:t>Transportation</a:t>
              </a:r>
              <a:endParaRPr lang="is-IS" sz="1400" dirty="0"/>
            </a:p>
          </p:txBody>
        </p:sp>
        <p:sp>
          <p:nvSpPr>
            <p:cNvPr id="13" name="TextBox 12"/>
            <p:cNvSpPr txBox="1"/>
            <p:nvPr/>
          </p:nvSpPr>
          <p:spPr>
            <a:xfrm>
              <a:off x="4000496" y="2857496"/>
              <a:ext cx="1285884" cy="216737"/>
            </a:xfrm>
            <a:prstGeom prst="rect">
              <a:avLst/>
            </a:prstGeom>
            <a:noFill/>
          </p:spPr>
          <p:txBody>
            <a:bodyPr wrap="square" rtlCol="0">
              <a:spAutoFit/>
            </a:bodyPr>
            <a:lstStyle/>
            <a:p>
              <a:pPr algn="ctr"/>
              <a:r>
                <a:rPr lang="is-IS" sz="1400" dirty="0" err="1" smtClean="0"/>
                <a:t>Communication</a:t>
              </a:r>
              <a:endParaRPr lang="is-IS" sz="1400" dirty="0"/>
            </a:p>
          </p:txBody>
        </p:sp>
        <p:sp>
          <p:nvSpPr>
            <p:cNvPr id="14" name="TextBox 13"/>
            <p:cNvSpPr txBox="1"/>
            <p:nvPr/>
          </p:nvSpPr>
          <p:spPr>
            <a:xfrm>
              <a:off x="1393009" y="1464593"/>
              <a:ext cx="1857388" cy="238410"/>
            </a:xfrm>
            <a:prstGeom prst="rect">
              <a:avLst/>
            </a:prstGeom>
            <a:noFill/>
          </p:spPr>
          <p:txBody>
            <a:bodyPr wrap="square" rtlCol="0">
              <a:spAutoFit/>
            </a:bodyPr>
            <a:lstStyle/>
            <a:p>
              <a:pPr algn="ctr"/>
              <a:r>
                <a:rPr lang="is-IS" sz="1600" dirty="0" err="1" smtClean="0"/>
                <a:t>The</a:t>
              </a:r>
              <a:r>
                <a:rPr lang="is-IS" sz="1600" dirty="0" smtClean="0"/>
                <a:t> </a:t>
              </a:r>
              <a:r>
                <a:rPr lang="is-IS" sz="1600" dirty="0" err="1" smtClean="0"/>
                <a:t>destination</a:t>
              </a:r>
              <a:r>
                <a:rPr lang="is-IS" sz="1600" dirty="0" smtClean="0"/>
                <a:t> </a:t>
              </a:r>
              <a:endParaRPr lang="is-IS" sz="1600" dirty="0"/>
            </a:p>
          </p:txBody>
        </p:sp>
        <p:sp>
          <p:nvSpPr>
            <p:cNvPr id="15" name="TextBox 14"/>
            <p:cNvSpPr txBox="1"/>
            <p:nvPr/>
          </p:nvSpPr>
          <p:spPr>
            <a:xfrm>
              <a:off x="6471876" y="1478812"/>
              <a:ext cx="1385804" cy="238410"/>
            </a:xfrm>
            <a:prstGeom prst="rect">
              <a:avLst/>
            </a:prstGeom>
            <a:noFill/>
          </p:spPr>
          <p:txBody>
            <a:bodyPr wrap="square" rtlCol="0">
              <a:spAutoFit/>
            </a:bodyPr>
            <a:lstStyle/>
            <a:p>
              <a:pPr algn="ctr"/>
              <a:r>
                <a:rPr lang="is-IS" sz="1600" dirty="0" err="1" smtClean="0"/>
                <a:t>Source</a:t>
              </a:r>
              <a:r>
                <a:rPr lang="is-IS" sz="1600" dirty="0" smtClean="0"/>
                <a:t> market</a:t>
              </a:r>
              <a:endParaRPr lang="is-IS" sz="1600" dirty="0"/>
            </a:p>
          </p:txBody>
        </p:sp>
        <p:pic>
          <p:nvPicPr>
            <p:cNvPr id="4" name="Picture 3" descr="Inskeep hringur_gif.gif"/>
            <p:cNvPicPr/>
            <p:nvPr/>
          </p:nvPicPr>
          <p:blipFill>
            <a:blip r:embed="rId2" cstate="print"/>
            <a:stretch>
              <a:fillRect/>
            </a:stretch>
          </p:blipFill>
          <p:spPr>
            <a:xfrm>
              <a:off x="986135" y="2310404"/>
              <a:ext cx="1810350" cy="1703815"/>
            </a:xfrm>
            <a:prstGeom prst="rect">
              <a:avLst/>
            </a:prstGeom>
          </p:spPr>
        </p:pic>
        <p:sp>
          <p:nvSpPr>
            <p:cNvPr id="7" name="Oval 6"/>
            <p:cNvSpPr/>
            <p:nvPr/>
          </p:nvSpPr>
          <p:spPr>
            <a:xfrm>
              <a:off x="928662" y="1785926"/>
              <a:ext cx="2786082" cy="27860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grpSp>
      <p:sp>
        <p:nvSpPr>
          <p:cNvPr id="18" name="TextBox 17"/>
          <p:cNvSpPr txBox="1"/>
          <p:nvPr/>
        </p:nvSpPr>
        <p:spPr>
          <a:xfrm>
            <a:off x="6228184" y="2636912"/>
            <a:ext cx="1080120" cy="523220"/>
          </a:xfrm>
          <a:prstGeom prst="rect">
            <a:avLst/>
          </a:prstGeom>
          <a:noFill/>
          <a:ln>
            <a:solidFill>
              <a:schemeClr val="tx1"/>
            </a:solidFill>
          </a:ln>
        </p:spPr>
        <p:txBody>
          <a:bodyPr wrap="square" rtlCol="0">
            <a:spAutoFit/>
          </a:bodyPr>
          <a:lstStyle/>
          <a:p>
            <a:pPr algn="ctr"/>
            <a:r>
              <a:rPr lang="is-IS" sz="1400" dirty="0" err="1" smtClean="0"/>
              <a:t>Target</a:t>
            </a:r>
            <a:r>
              <a:rPr lang="is-IS" sz="1400" dirty="0" smtClean="0"/>
              <a:t> </a:t>
            </a:r>
            <a:r>
              <a:rPr lang="is-IS" sz="1400" dirty="0" err="1" smtClean="0"/>
              <a:t>groups</a:t>
            </a:r>
            <a:endParaRPr lang="is-IS" sz="1400" dirty="0"/>
          </a:p>
        </p:txBody>
      </p:sp>
      <p:sp>
        <p:nvSpPr>
          <p:cNvPr id="19" name="TextBox 18"/>
          <p:cNvSpPr txBox="1"/>
          <p:nvPr/>
        </p:nvSpPr>
        <p:spPr>
          <a:xfrm>
            <a:off x="6228184" y="3265820"/>
            <a:ext cx="1080120" cy="523220"/>
          </a:xfrm>
          <a:prstGeom prst="rect">
            <a:avLst/>
          </a:prstGeom>
          <a:noFill/>
          <a:ln>
            <a:solidFill>
              <a:schemeClr val="tx1"/>
            </a:solidFill>
          </a:ln>
        </p:spPr>
        <p:txBody>
          <a:bodyPr wrap="square" rtlCol="0">
            <a:spAutoFit/>
          </a:bodyPr>
          <a:lstStyle/>
          <a:p>
            <a:pPr algn="ctr"/>
            <a:r>
              <a:rPr lang="is-IS" sz="1400" dirty="0" err="1"/>
              <a:t>Target</a:t>
            </a:r>
            <a:r>
              <a:rPr lang="is-IS" sz="1400" dirty="0"/>
              <a:t> </a:t>
            </a:r>
            <a:r>
              <a:rPr lang="is-IS" sz="1400" dirty="0" err="1"/>
              <a:t>groups</a:t>
            </a:r>
            <a:endParaRPr lang="is-IS" sz="1400" dirty="0"/>
          </a:p>
        </p:txBody>
      </p:sp>
      <p:sp>
        <p:nvSpPr>
          <p:cNvPr id="20" name="TextBox 19"/>
          <p:cNvSpPr txBox="1"/>
          <p:nvPr/>
        </p:nvSpPr>
        <p:spPr>
          <a:xfrm>
            <a:off x="6228184" y="3913892"/>
            <a:ext cx="1080120" cy="523220"/>
          </a:xfrm>
          <a:prstGeom prst="rect">
            <a:avLst/>
          </a:prstGeom>
          <a:noFill/>
          <a:ln>
            <a:solidFill>
              <a:schemeClr val="tx1"/>
            </a:solidFill>
          </a:ln>
        </p:spPr>
        <p:txBody>
          <a:bodyPr wrap="square" rtlCol="0">
            <a:spAutoFit/>
          </a:bodyPr>
          <a:lstStyle/>
          <a:p>
            <a:pPr algn="ctr"/>
            <a:r>
              <a:rPr lang="is-IS" sz="1400" dirty="0" err="1"/>
              <a:t>Target</a:t>
            </a:r>
            <a:r>
              <a:rPr lang="is-IS" sz="1400" dirty="0"/>
              <a:t> </a:t>
            </a:r>
            <a:r>
              <a:rPr lang="is-IS" sz="1400" dirty="0" err="1"/>
              <a:t>groups</a:t>
            </a:r>
            <a:endParaRPr lang="is-IS" sz="1400" dirty="0"/>
          </a:p>
        </p:txBody>
      </p:sp>
      <p:sp>
        <p:nvSpPr>
          <p:cNvPr id="21" name="TextBox 20"/>
          <p:cNvSpPr txBox="1"/>
          <p:nvPr/>
        </p:nvSpPr>
        <p:spPr>
          <a:xfrm>
            <a:off x="6228184" y="4561964"/>
            <a:ext cx="1080120" cy="523220"/>
          </a:xfrm>
          <a:prstGeom prst="rect">
            <a:avLst/>
          </a:prstGeom>
          <a:noFill/>
          <a:ln>
            <a:solidFill>
              <a:schemeClr val="tx1"/>
            </a:solidFill>
          </a:ln>
        </p:spPr>
        <p:txBody>
          <a:bodyPr wrap="square" rtlCol="0">
            <a:spAutoFit/>
          </a:bodyPr>
          <a:lstStyle/>
          <a:p>
            <a:pPr algn="ctr"/>
            <a:r>
              <a:rPr lang="is-IS" sz="1400" dirty="0" err="1"/>
              <a:t>Target</a:t>
            </a:r>
            <a:r>
              <a:rPr lang="is-IS" sz="1400" dirty="0"/>
              <a:t> </a:t>
            </a:r>
            <a:r>
              <a:rPr lang="is-IS" sz="1400" dirty="0" err="1"/>
              <a:t>groups</a:t>
            </a:r>
            <a:endParaRPr lang="is-IS" sz="1400" dirty="0"/>
          </a:p>
        </p:txBody>
      </p:sp>
      <p:sp>
        <p:nvSpPr>
          <p:cNvPr id="22" name="TextBox 21"/>
          <p:cNvSpPr txBox="1"/>
          <p:nvPr/>
        </p:nvSpPr>
        <p:spPr>
          <a:xfrm>
            <a:off x="2339752" y="2924944"/>
            <a:ext cx="1080120" cy="307777"/>
          </a:xfrm>
          <a:prstGeom prst="rect">
            <a:avLst/>
          </a:prstGeom>
          <a:solidFill>
            <a:schemeClr val="bg1"/>
          </a:solidFill>
          <a:ln>
            <a:solidFill>
              <a:schemeClr val="tx1"/>
            </a:solidFill>
          </a:ln>
        </p:spPr>
        <p:txBody>
          <a:bodyPr wrap="square" rtlCol="0">
            <a:spAutoFit/>
          </a:bodyPr>
          <a:lstStyle/>
          <a:p>
            <a:pPr algn="ctr"/>
            <a:r>
              <a:rPr lang="is-IS" sz="1400" dirty="0" err="1" smtClean="0"/>
              <a:t>Products</a:t>
            </a:r>
            <a:endParaRPr lang="is-IS" sz="1400" dirty="0"/>
          </a:p>
        </p:txBody>
      </p:sp>
      <p:sp>
        <p:nvSpPr>
          <p:cNvPr id="23" name="TextBox 22"/>
          <p:cNvSpPr txBox="1"/>
          <p:nvPr/>
        </p:nvSpPr>
        <p:spPr>
          <a:xfrm>
            <a:off x="2339752" y="3337247"/>
            <a:ext cx="1080120" cy="307777"/>
          </a:xfrm>
          <a:prstGeom prst="rect">
            <a:avLst/>
          </a:prstGeom>
          <a:solidFill>
            <a:schemeClr val="bg1"/>
          </a:solidFill>
          <a:ln>
            <a:solidFill>
              <a:schemeClr val="tx1"/>
            </a:solidFill>
          </a:ln>
        </p:spPr>
        <p:txBody>
          <a:bodyPr wrap="square" rtlCol="0">
            <a:spAutoFit/>
          </a:bodyPr>
          <a:lstStyle/>
          <a:p>
            <a:pPr algn="ctr"/>
            <a:r>
              <a:rPr lang="is-IS" sz="1400" dirty="0" err="1" smtClean="0"/>
              <a:t>Products</a:t>
            </a:r>
            <a:endParaRPr lang="is-IS" sz="1400" dirty="0"/>
          </a:p>
        </p:txBody>
      </p:sp>
      <p:sp>
        <p:nvSpPr>
          <p:cNvPr id="24" name="TextBox 23"/>
          <p:cNvSpPr txBox="1"/>
          <p:nvPr/>
        </p:nvSpPr>
        <p:spPr>
          <a:xfrm>
            <a:off x="2339752" y="3749550"/>
            <a:ext cx="1080120" cy="307777"/>
          </a:xfrm>
          <a:prstGeom prst="rect">
            <a:avLst/>
          </a:prstGeom>
          <a:solidFill>
            <a:schemeClr val="bg1"/>
          </a:solidFill>
          <a:ln>
            <a:solidFill>
              <a:schemeClr val="tx1"/>
            </a:solidFill>
          </a:ln>
        </p:spPr>
        <p:txBody>
          <a:bodyPr wrap="square" rtlCol="0">
            <a:spAutoFit/>
          </a:bodyPr>
          <a:lstStyle/>
          <a:p>
            <a:pPr algn="ctr"/>
            <a:r>
              <a:rPr lang="is-IS" sz="1400" dirty="0" err="1" smtClean="0"/>
              <a:t>Products</a:t>
            </a:r>
            <a:endParaRPr lang="is-IS" sz="1400" dirty="0"/>
          </a:p>
        </p:txBody>
      </p:sp>
      <p:sp>
        <p:nvSpPr>
          <p:cNvPr id="25" name="TextBox 24"/>
          <p:cNvSpPr txBox="1"/>
          <p:nvPr/>
        </p:nvSpPr>
        <p:spPr>
          <a:xfrm>
            <a:off x="2339752" y="4161853"/>
            <a:ext cx="1080120" cy="307777"/>
          </a:xfrm>
          <a:prstGeom prst="rect">
            <a:avLst/>
          </a:prstGeom>
          <a:solidFill>
            <a:schemeClr val="bg1"/>
          </a:solidFill>
          <a:ln>
            <a:solidFill>
              <a:schemeClr val="tx1"/>
            </a:solidFill>
          </a:ln>
        </p:spPr>
        <p:txBody>
          <a:bodyPr wrap="square" rtlCol="0">
            <a:spAutoFit/>
          </a:bodyPr>
          <a:lstStyle/>
          <a:p>
            <a:pPr algn="ctr"/>
            <a:r>
              <a:rPr lang="is-IS" sz="1400" dirty="0" err="1"/>
              <a:t>Products</a:t>
            </a:r>
            <a:endParaRPr lang="is-IS" sz="1400" dirty="0"/>
          </a:p>
        </p:txBody>
      </p:sp>
      <p:sp>
        <p:nvSpPr>
          <p:cNvPr id="26" name="TextBox 25"/>
          <p:cNvSpPr txBox="1"/>
          <p:nvPr/>
        </p:nvSpPr>
        <p:spPr>
          <a:xfrm>
            <a:off x="2339752" y="4574156"/>
            <a:ext cx="1080120" cy="307777"/>
          </a:xfrm>
          <a:prstGeom prst="rect">
            <a:avLst/>
          </a:prstGeom>
          <a:solidFill>
            <a:schemeClr val="bg1"/>
          </a:solidFill>
          <a:ln>
            <a:solidFill>
              <a:schemeClr val="tx1"/>
            </a:solidFill>
          </a:ln>
        </p:spPr>
        <p:txBody>
          <a:bodyPr wrap="square" rtlCol="0">
            <a:spAutoFit/>
          </a:bodyPr>
          <a:lstStyle/>
          <a:p>
            <a:pPr algn="ctr"/>
            <a:r>
              <a:rPr lang="is-IS" sz="1400" dirty="0" err="1"/>
              <a:t>Products</a:t>
            </a:r>
            <a:endParaRPr lang="is-IS" sz="1400" dirty="0"/>
          </a:p>
        </p:txBody>
      </p:sp>
      <p:sp>
        <p:nvSpPr>
          <p:cNvPr id="28" name="TextBox 27"/>
          <p:cNvSpPr txBox="1"/>
          <p:nvPr/>
        </p:nvSpPr>
        <p:spPr>
          <a:xfrm>
            <a:off x="539552" y="6084004"/>
            <a:ext cx="2443437" cy="369332"/>
          </a:xfrm>
          <a:prstGeom prst="rect">
            <a:avLst/>
          </a:prstGeom>
          <a:solidFill>
            <a:schemeClr val="bg1"/>
          </a:solidFill>
          <a:ln>
            <a:solidFill>
              <a:schemeClr val="tx1"/>
            </a:solidFill>
          </a:ln>
        </p:spPr>
        <p:txBody>
          <a:bodyPr wrap="square" rtlCol="0">
            <a:spAutoFit/>
          </a:bodyPr>
          <a:lstStyle/>
          <a:p>
            <a:pPr algn="ctr"/>
            <a:r>
              <a:rPr lang="is-IS" dirty="0" smtClean="0"/>
              <a:t>Ferðamálastofa</a:t>
            </a:r>
            <a:endParaRPr lang="is-IS" dirty="0"/>
          </a:p>
        </p:txBody>
      </p:sp>
      <p:sp>
        <p:nvSpPr>
          <p:cNvPr id="29" name="TextBox 28"/>
          <p:cNvSpPr txBox="1"/>
          <p:nvPr/>
        </p:nvSpPr>
        <p:spPr>
          <a:xfrm>
            <a:off x="3424707" y="6093296"/>
            <a:ext cx="2443437" cy="369332"/>
          </a:xfrm>
          <a:prstGeom prst="rect">
            <a:avLst/>
          </a:prstGeom>
          <a:solidFill>
            <a:schemeClr val="bg1"/>
          </a:solidFill>
          <a:ln>
            <a:solidFill>
              <a:schemeClr val="tx1"/>
            </a:solidFill>
          </a:ln>
        </p:spPr>
        <p:txBody>
          <a:bodyPr wrap="square" rtlCol="0">
            <a:spAutoFit/>
          </a:bodyPr>
          <a:lstStyle/>
          <a:p>
            <a:pPr algn="ctr"/>
            <a:r>
              <a:rPr lang="is-IS" dirty="0" smtClean="0"/>
              <a:t>Íslandsstofa</a:t>
            </a:r>
            <a:endParaRPr lang="is-IS" dirty="0"/>
          </a:p>
        </p:txBody>
      </p:sp>
      <p:sp>
        <p:nvSpPr>
          <p:cNvPr id="30" name="TextBox 29"/>
          <p:cNvSpPr txBox="1"/>
          <p:nvPr/>
        </p:nvSpPr>
        <p:spPr>
          <a:xfrm>
            <a:off x="6309862" y="6102588"/>
            <a:ext cx="2443437" cy="369332"/>
          </a:xfrm>
          <a:prstGeom prst="rect">
            <a:avLst/>
          </a:prstGeom>
          <a:solidFill>
            <a:schemeClr val="bg1"/>
          </a:solidFill>
          <a:ln>
            <a:solidFill>
              <a:schemeClr val="tx1"/>
            </a:solidFill>
          </a:ln>
        </p:spPr>
        <p:txBody>
          <a:bodyPr wrap="square" rtlCol="0">
            <a:spAutoFit/>
          </a:bodyPr>
          <a:lstStyle/>
          <a:p>
            <a:pPr algn="ctr"/>
            <a:r>
              <a:rPr lang="is-IS" dirty="0" smtClean="0"/>
              <a:t>Nýsköpunarmiðstöð</a:t>
            </a:r>
            <a:endParaRPr lang="is-IS" dirty="0"/>
          </a:p>
        </p:txBody>
      </p:sp>
      <p:sp>
        <p:nvSpPr>
          <p:cNvPr id="33" name="Title 32"/>
          <p:cNvSpPr>
            <a:spLocks noGrp="1"/>
          </p:cNvSpPr>
          <p:nvPr>
            <p:ph type="title"/>
          </p:nvPr>
        </p:nvSpPr>
        <p:spPr/>
        <p:txBody>
          <a:bodyPr>
            <a:normAutofit/>
          </a:bodyPr>
          <a:lstStyle/>
          <a:p>
            <a:r>
              <a:rPr lang="is-IS" dirty="0" err="1" smtClean="0"/>
              <a:t>System</a:t>
            </a:r>
            <a:r>
              <a:rPr lang="is-IS" dirty="0" smtClean="0"/>
              <a:t> </a:t>
            </a:r>
            <a:r>
              <a:rPr lang="is-IS" dirty="0" err="1" smtClean="0"/>
              <a:t>with</a:t>
            </a:r>
            <a:r>
              <a:rPr lang="is-IS" dirty="0" smtClean="0"/>
              <a:t> </a:t>
            </a:r>
            <a:r>
              <a:rPr lang="is-IS" dirty="0" err="1" smtClean="0"/>
              <a:t>institutions</a:t>
            </a:r>
            <a:r>
              <a:rPr lang="is-IS" dirty="0" smtClean="0"/>
              <a:t> </a:t>
            </a:r>
            <a:endParaRPr lang="is-IS" dirty="0"/>
          </a:p>
        </p:txBody>
      </p:sp>
      <p:pic>
        <p:nvPicPr>
          <p:cNvPr id="31" name="Picture 30"/>
          <p:cNvPicPr/>
          <p:nvPr/>
        </p:nvPicPr>
        <p:blipFill rotWithShape="1">
          <a:blip r:embed="rId3"/>
          <a:srcRect b="10551"/>
          <a:stretch/>
        </p:blipFill>
        <p:spPr bwMode="auto">
          <a:xfrm>
            <a:off x="7308304" y="2841179"/>
            <a:ext cx="1470569" cy="20407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6986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role of media</a:t>
            </a:r>
            <a:endParaRPr lang="en-GB" dirty="0"/>
          </a:p>
        </p:txBody>
      </p:sp>
      <p:sp>
        <p:nvSpPr>
          <p:cNvPr id="3" name="Content Placeholder 2"/>
          <p:cNvSpPr>
            <a:spLocks noGrp="1"/>
          </p:cNvSpPr>
          <p:nvPr>
            <p:ph idx="1"/>
          </p:nvPr>
        </p:nvSpPr>
        <p:spPr/>
        <p:txBody>
          <a:bodyPr/>
          <a:lstStyle/>
          <a:p>
            <a:r>
              <a:rPr lang="en-GB" dirty="0" smtClean="0"/>
              <a:t>Sharing and social media</a:t>
            </a:r>
          </a:p>
          <a:p>
            <a:r>
              <a:rPr lang="en-GB" dirty="0" smtClean="0"/>
              <a:t>Tourism </a:t>
            </a:r>
            <a:r>
              <a:rPr lang="en-GB" dirty="0" err="1" smtClean="0"/>
              <a:t>prosumption</a:t>
            </a:r>
            <a:r>
              <a:rPr lang="en-GB" dirty="0" smtClean="0"/>
              <a:t> and the changing structure of tourism services  </a:t>
            </a:r>
            <a:endParaRPr lang="en-GB" dirty="0"/>
          </a:p>
        </p:txBody>
      </p:sp>
      <p:pic>
        <p:nvPicPr>
          <p:cNvPr id="4" name="Picture 6" descr="http://media.cmgdigital.com/shared/img/photos/2014/04/08/ae/08/airbnb_80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188242"/>
            <a:ext cx="3348408" cy="17997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earewhatwedo.org/wp-content/uploads/2012/07/66.CouchSurf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8525" y="4126101"/>
            <a:ext cx="2333675" cy="23336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b-i.forbesimg.com/tomiogeron/files/2013/08/Uber-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907203"/>
            <a:ext cx="2361848" cy="2361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34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Air Iceland route network</a:t>
            </a:r>
            <a:endParaRPr lang="en-GB" dirty="0"/>
          </a:p>
        </p:txBody>
      </p:sp>
      <p:pic>
        <p:nvPicPr>
          <p:cNvPr id="4" name="Picture 2" descr="Leiðakerfi Flugfélags Ísl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424936" cy="631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26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fleet</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157" t="35321" r="15053" b="25614"/>
          <a:stretch/>
        </p:blipFill>
        <p:spPr bwMode="auto">
          <a:xfrm>
            <a:off x="792088" y="1412776"/>
            <a:ext cx="7668344" cy="328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653136"/>
            <a:ext cx="2448272" cy="217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246" y="4634086"/>
            <a:ext cx="2429149"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www.aopa.org/-/media/Images/AOPA/Home/News/All/2012/September/North-Atlantic-by-light-jet/1209atlantic-map.jpg?w=640&amp;h=399&amp;a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9289" y="4725144"/>
            <a:ext cx="2664296" cy="166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605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Vest </a:t>
            </a:r>
            <a:r>
              <a:rPr lang="en-GB" dirty="0" err="1" smtClean="0"/>
              <a:t>norden</a:t>
            </a:r>
            <a:r>
              <a:rPr lang="en-GB" dirty="0" smtClean="0"/>
              <a:t>?</a:t>
            </a:r>
            <a:endParaRPr lang="en-GB" dirty="0"/>
          </a:p>
        </p:txBody>
      </p:sp>
      <p:sp>
        <p:nvSpPr>
          <p:cNvPr id="4" name="Rectangle 3"/>
          <p:cNvSpPr/>
          <p:nvPr/>
        </p:nvSpPr>
        <p:spPr>
          <a:xfrm>
            <a:off x="381000" y="1447800"/>
            <a:ext cx="8610600" cy="1908215"/>
          </a:xfrm>
          <a:prstGeom prst="rect">
            <a:avLst/>
          </a:prstGeom>
        </p:spPr>
        <p:txBody>
          <a:bodyPr wrap="square">
            <a:spAutoFit/>
          </a:bodyPr>
          <a:lstStyle/>
          <a:p>
            <a:r>
              <a:rPr lang="en-US" dirty="0"/>
              <a:t>Despite the various distinct approaches to define the characteristics and problems </a:t>
            </a:r>
          </a:p>
          <a:p>
            <a:r>
              <a:rPr lang="en-US" dirty="0"/>
              <a:t>of the West Nordic region, a more substantial discussion on why </a:t>
            </a:r>
            <a:r>
              <a:rPr lang="en-US" dirty="0" err="1"/>
              <a:t>Vestnorden</a:t>
            </a:r>
            <a:r>
              <a:rPr lang="en-US" dirty="0"/>
              <a:t> </a:t>
            </a:r>
            <a:r>
              <a:rPr lang="en-US" dirty="0" smtClean="0"/>
              <a:t>exists as </a:t>
            </a:r>
            <a:r>
              <a:rPr lang="en-US" dirty="0"/>
              <a:t>a </a:t>
            </a:r>
            <a:r>
              <a:rPr lang="en-US" dirty="0" smtClean="0"/>
              <a:t>region</a:t>
            </a:r>
            <a:r>
              <a:rPr lang="en-US" dirty="0"/>
              <a:t>, is to our knowledge absent, and </a:t>
            </a:r>
            <a:r>
              <a:rPr lang="en-US" dirty="0" err="1"/>
              <a:t>Vestnorden</a:t>
            </a:r>
            <a:r>
              <a:rPr lang="en-US" dirty="0"/>
              <a:t> seems to be taken for granted as a </a:t>
            </a:r>
            <a:r>
              <a:rPr lang="en-US" dirty="0" smtClean="0"/>
              <a:t>region</a:t>
            </a:r>
            <a:r>
              <a:rPr lang="en-US" dirty="0"/>
              <a:t>, so in what sense or to what extent is the West Nordic a region at all</a:t>
            </a:r>
            <a:r>
              <a:rPr lang="en-US" dirty="0" smtClean="0"/>
              <a:t>?</a:t>
            </a:r>
          </a:p>
          <a:p>
            <a:pPr algn="r"/>
            <a:r>
              <a:rPr lang="en-US" sz="1200" dirty="0" err="1" smtClean="0"/>
              <a:t>Eythórsson</a:t>
            </a:r>
            <a:r>
              <a:rPr lang="en-US" sz="1200" dirty="0" smtClean="0"/>
              <a:t> and </a:t>
            </a:r>
            <a:r>
              <a:rPr lang="en-US" sz="1200" dirty="0" err="1" smtClean="0"/>
              <a:t>Hovgaard</a:t>
            </a:r>
            <a:r>
              <a:rPr lang="en-US" sz="1200" dirty="0"/>
              <a:t>, 2013: </a:t>
            </a:r>
            <a:r>
              <a:rPr lang="en-US" sz="1200" u="sng" dirty="0" err="1" smtClean="0"/>
              <a:t>Vestnorden</a:t>
            </a:r>
            <a:r>
              <a:rPr lang="en-US" sz="1200" u="sng" dirty="0"/>
              <a:t>. A functional region</a:t>
            </a:r>
            <a:r>
              <a:rPr lang="en-US" sz="1200" u="sng" dirty="0" smtClean="0"/>
              <a:t>?</a:t>
            </a:r>
            <a:r>
              <a:rPr lang="en-US" sz="1200" dirty="0" smtClean="0"/>
              <a:t>, p. 144</a:t>
            </a:r>
          </a:p>
          <a:p>
            <a:pPr algn="r"/>
            <a:r>
              <a:rPr lang="en-US" sz="1200" i="1" dirty="0" smtClean="0"/>
              <a:t>Icelandic </a:t>
            </a:r>
            <a:r>
              <a:rPr lang="en-US" sz="1200" i="1" dirty="0"/>
              <a:t>Review of Politics and </a:t>
            </a:r>
            <a:r>
              <a:rPr lang="en-US" sz="1200" i="1" dirty="0" smtClean="0"/>
              <a:t>Administration</a:t>
            </a:r>
            <a:r>
              <a:rPr lang="en-US" sz="1200" dirty="0" smtClean="0"/>
              <a:t> 9(1): 139-154 </a:t>
            </a:r>
            <a:endParaRPr lang="en-GB" sz="1200" dirty="0"/>
          </a:p>
        </p:txBody>
      </p:sp>
      <p:pic>
        <p:nvPicPr>
          <p:cNvPr id="1026" name="Picture 2" descr="http://www.noraregiontrends.org/typo3temp/pics/d842329f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75064"/>
            <a:ext cx="3845510" cy="32543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91025" y="4306163"/>
            <a:ext cx="4572000" cy="2185214"/>
          </a:xfrm>
          <a:prstGeom prst="rect">
            <a:avLst/>
          </a:prstGeom>
        </p:spPr>
        <p:txBody>
          <a:bodyPr>
            <a:spAutoFit/>
          </a:bodyPr>
          <a:lstStyle/>
          <a:p>
            <a:r>
              <a:rPr lang="en-US" dirty="0"/>
              <a:t>the problem here is that the </a:t>
            </a:r>
            <a:r>
              <a:rPr lang="en-US" dirty="0" smtClean="0"/>
              <a:t>West-Nordic countries </a:t>
            </a:r>
            <a:r>
              <a:rPr lang="en-US" dirty="0"/>
              <a:t>follow different routes </a:t>
            </a:r>
            <a:r>
              <a:rPr lang="en-US" dirty="0" smtClean="0"/>
              <a:t>of influence </a:t>
            </a:r>
            <a:r>
              <a:rPr lang="en-US" dirty="0"/>
              <a:t>on matters of great </a:t>
            </a:r>
            <a:r>
              <a:rPr lang="en-US" dirty="0" smtClean="0"/>
              <a:t>common interest</a:t>
            </a:r>
            <a:r>
              <a:rPr lang="en-US" dirty="0"/>
              <a:t>, events which may push the </a:t>
            </a:r>
            <a:r>
              <a:rPr lang="en-US" dirty="0" smtClean="0"/>
              <a:t>West Nordic council </a:t>
            </a:r>
            <a:r>
              <a:rPr lang="en-US" dirty="0"/>
              <a:t>even more on the </a:t>
            </a:r>
            <a:r>
              <a:rPr lang="en-US" dirty="0" smtClean="0"/>
              <a:t>outset</a:t>
            </a:r>
          </a:p>
          <a:p>
            <a:pPr algn="r"/>
            <a:r>
              <a:rPr lang="en-US" sz="1200" dirty="0" err="1"/>
              <a:t>Eythórsson</a:t>
            </a:r>
            <a:r>
              <a:rPr lang="en-US" sz="1200" dirty="0"/>
              <a:t> and </a:t>
            </a:r>
            <a:r>
              <a:rPr lang="en-US" sz="1200" dirty="0" err="1"/>
              <a:t>Hovgaard</a:t>
            </a:r>
            <a:r>
              <a:rPr lang="en-US" sz="1200" dirty="0"/>
              <a:t>, 2013: </a:t>
            </a:r>
            <a:r>
              <a:rPr lang="en-US" sz="1200" u="sng" dirty="0" err="1"/>
              <a:t>Vestnorden</a:t>
            </a:r>
            <a:r>
              <a:rPr lang="en-US" sz="1200" u="sng" dirty="0"/>
              <a:t>. A functional region?, </a:t>
            </a:r>
            <a:r>
              <a:rPr lang="en-US" sz="1200" dirty="0"/>
              <a:t>p. </a:t>
            </a:r>
            <a:r>
              <a:rPr lang="en-US" sz="1200" dirty="0" smtClean="0"/>
              <a:t>152</a:t>
            </a:r>
            <a:endParaRPr lang="en-US" sz="1200" dirty="0"/>
          </a:p>
          <a:p>
            <a:endParaRPr lang="en-GB" dirty="0"/>
          </a:p>
        </p:txBody>
      </p:sp>
    </p:spTree>
    <p:extLst>
      <p:ext uri="{BB962C8B-B14F-4D97-AF65-F5344CB8AC3E}">
        <p14:creationId xmlns:p14="http://schemas.microsoft.com/office/powerpoint/2010/main" val="1459851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A West Nordic Development Strategy for Tourism? </a:t>
            </a:r>
            <a:r>
              <a:rPr lang="en-GB" sz="1200" dirty="0" smtClean="0"/>
              <a:t>(</a:t>
            </a:r>
            <a:r>
              <a:rPr lang="en-GB" sz="1200" i="1" dirty="0" smtClean="0"/>
              <a:t>NORA Annual Report</a:t>
            </a:r>
            <a:r>
              <a:rPr lang="en-GB" sz="1200" dirty="0" smtClean="0"/>
              <a:t>, 2014)</a:t>
            </a:r>
            <a:endParaRPr lang="en-GB" sz="1200" dirty="0"/>
          </a:p>
        </p:txBody>
      </p:sp>
      <p:pic>
        <p:nvPicPr>
          <p:cNvPr id="1026" name="Picture 2" descr="Halldór 26.02.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4843497" cy="53285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64088" y="2214731"/>
            <a:ext cx="3456384" cy="3662541"/>
          </a:xfrm>
          <a:prstGeom prst="rect">
            <a:avLst/>
          </a:prstGeom>
          <a:noFill/>
        </p:spPr>
        <p:txBody>
          <a:bodyPr wrap="square" rtlCol="0">
            <a:spAutoFit/>
          </a:bodyPr>
          <a:lstStyle/>
          <a:p>
            <a:pPr algn="just"/>
            <a:r>
              <a:rPr lang="en-GB" dirty="0" smtClean="0"/>
              <a:t>Northern lights and midnight sun, fjords, icebergs, whales, puffins, volcanoes and infinite unpopulated wilderness. The NORA countries are full of tourist attractions. The region’s unique nature makes tourism an important and natural part of the region’s economic growth potential. The tourism industry, especially in Iceland, is growing vigorously. </a:t>
            </a:r>
          </a:p>
          <a:p>
            <a:pPr algn="r"/>
            <a:r>
              <a:rPr lang="en-GB" sz="1200" i="1" dirty="0" smtClean="0"/>
              <a:t>NORA annual report 2013</a:t>
            </a:r>
            <a:r>
              <a:rPr lang="en-GB" sz="1200" dirty="0" smtClean="0"/>
              <a:t>, </a:t>
            </a:r>
            <a:r>
              <a:rPr lang="en-GB" sz="1200" dirty="0"/>
              <a:t>p</a:t>
            </a:r>
            <a:r>
              <a:rPr lang="en-GB" sz="1200" dirty="0" smtClean="0"/>
              <a:t>. 13</a:t>
            </a:r>
            <a:endParaRPr lang="en-GB" sz="1200"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079" t="21052" r="15460" b="7135"/>
          <a:stretch/>
        </p:blipFill>
        <p:spPr bwMode="auto">
          <a:xfrm>
            <a:off x="5364088" y="1484784"/>
            <a:ext cx="3456384" cy="5217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0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Eyjafjallajökull</a:t>
            </a:r>
            <a:endParaRPr lang="en-GB" dirty="0"/>
          </a:p>
        </p:txBody>
      </p:sp>
      <p:pic>
        <p:nvPicPr>
          <p:cNvPr id="1026" name="Picture 2" descr="http://visiticeland.com/media/Thjonusta/4510_1___Sel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36779"/>
            <a:ext cx="7848872" cy="523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716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Arctic sovereignty </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40768"/>
            <a:ext cx="4505713" cy="5460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21235" y="1484784"/>
            <a:ext cx="4343253" cy="2123658"/>
          </a:xfrm>
          <a:prstGeom prst="rect">
            <a:avLst/>
          </a:prstGeom>
        </p:spPr>
        <p:txBody>
          <a:bodyPr wrap="square">
            <a:spAutoFit/>
          </a:bodyPr>
          <a:lstStyle/>
          <a:p>
            <a:pPr algn="just"/>
            <a:r>
              <a:rPr lang="en-US" dirty="0"/>
              <a:t>The Arctic could slide into a </a:t>
            </a:r>
            <a:r>
              <a:rPr lang="en-US" dirty="0" smtClean="0"/>
              <a:t>new era </a:t>
            </a:r>
            <a:r>
              <a:rPr lang="en-US" dirty="0"/>
              <a:t>featuring jurisdictional </a:t>
            </a:r>
            <a:r>
              <a:rPr lang="en-US" dirty="0" smtClean="0"/>
              <a:t>conflicts, increasingly </a:t>
            </a:r>
            <a:r>
              <a:rPr lang="en-US" dirty="0"/>
              <a:t>severe </a:t>
            </a:r>
            <a:r>
              <a:rPr lang="en-US" dirty="0" smtClean="0"/>
              <a:t>clashes over </a:t>
            </a:r>
            <a:r>
              <a:rPr lang="en-US" dirty="0"/>
              <a:t>the extraction of natural resources, and </a:t>
            </a:r>
            <a:r>
              <a:rPr lang="en-US" dirty="0" smtClean="0"/>
              <a:t>the emergence of a new </a:t>
            </a:r>
            <a:r>
              <a:rPr lang="en-US" dirty="0"/>
              <a:t>‘great game’ among the global </a:t>
            </a:r>
            <a:r>
              <a:rPr lang="en-US" dirty="0" smtClean="0"/>
              <a:t>powers.</a:t>
            </a:r>
          </a:p>
          <a:p>
            <a:pPr algn="r"/>
            <a:endParaRPr lang="en-US" sz="1200" dirty="0" smtClean="0"/>
          </a:p>
          <a:p>
            <a:pPr algn="r"/>
            <a:r>
              <a:rPr lang="en-US" sz="1200" dirty="0" err="1" smtClean="0"/>
              <a:t>Berkman</a:t>
            </a:r>
            <a:r>
              <a:rPr lang="en-US" sz="1200" dirty="0" smtClean="0"/>
              <a:t> and Young, 2009</a:t>
            </a:r>
            <a:r>
              <a:rPr lang="en-US" sz="1200" dirty="0"/>
              <a:t>: </a:t>
            </a:r>
            <a:r>
              <a:rPr lang="en-US" sz="1200" i="1" dirty="0"/>
              <a:t>Science</a:t>
            </a:r>
            <a:r>
              <a:rPr lang="en-US" sz="1200" dirty="0"/>
              <a:t>, 324</a:t>
            </a:r>
            <a:r>
              <a:rPr lang="en-US" sz="1200" dirty="0" smtClean="0"/>
              <a:t>, p. 339</a:t>
            </a:r>
            <a:endParaRPr lang="en-GB" sz="1200" dirty="0"/>
          </a:p>
        </p:txBody>
      </p:sp>
      <p:sp>
        <p:nvSpPr>
          <p:cNvPr id="5" name="Rectangle 4"/>
          <p:cNvSpPr/>
          <p:nvPr/>
        </p:nvSpPr>
        <p:spPr>
          <a:xfrm>
            <a:off x="4650278" y="4149080"/>
            <a:ext cx="4572000" cy="1477328"/>
          </a:xfrm>
          <a:prstGeom prst="rect">
            <a:avLst/>
          </a:prstGeom>
        </p:spPr>
        <p:txBody>
          <a:bodyPr>
            <a:spAutoFit/>
          </a:bodyPr>
          <a:lstStyle/>
          <a:p>
            <a:r>
              <a:rPr lang="en-GB" dirty="0"/>
              <a:t>states use tourism as an instrument to shore up international recognition and support for declarations of </a:t>
            </a:r>
            <a:r>
              <a:rPr lang="en-GB" dirty="0" smtClean="0"/>
              <a:t>sovereignty</a:t>
            </a:r>
          </a:p>
          <a:p>
            <a:pPr algn="r"/>
            <a:endParaRPr lang="en-GB" sz="1200" dirty="0" smtClean="0"/>
          </a:p>
          <a:p>
            <a:pPr algn="r"/>
            <a:r>
              <a:rPr lang="en-GB" sz="1200" dirty="0" smtClean="0"/>
              <a:t>Timothy, 2010: </a:t>
            </a:r>
            <a:r>
              <a:rPr lang="en-GB" sz="1200" u="sng" dirty="0"/>
              <a:t>Contested Place and the Legitimization of Sovereignty Claims Through Tourism in Polar </a:t>
            </a:r>
            <a:r>
              <a:rPr lang="en-GB" sz="1200" u="sng" dirty="0" smtClean="0"/>
              <a:t>Regions</a:t>
            </a:r>
            <a:r>
              <a:rPr lang="en-GB" sz="1200" dirty="0" smtClean="0"/>
              <a:t>, p. 288</a:t>
            </a:r>
            <a:endParaRPr lang="en-GB" sz="1200" dirty="0"/>
          </a:p>
        </p:txBody>
      </p:sp>
    </p:spTree>
    <p:extLst>
      <p:ext uri="{BB962C8B-B14F-4D97-AF65-F5344CB8AC3E}">
        <p14:creationId xmlns:p14="http://schemas.microsoft.com/office/powerpoint/2010/main" val="2553006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Monopoly imperialism?</a:t>
            </a:r>
            <a:endParaRPr lang="en-GB" dirty="0"/>
          </a:p>
        </p:txBody>
      </p:sp>
      <p:pic>
        <p:nvPicPr>
          <p:cNvPr id="9218" name="Picture 2" descr="http://www.blogcdn.com/www.joystiq.com/media/2008/04/otg_riskblackopshasb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7"/>
            <a:ext cx="567063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hinksoul25.files.wordpress.com/2011/09/monopoly_elec_banking_ed_b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0580" y="3284984"/>
            <a:ext cx="5156628" cy="3484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359760"/>
            <a:ext cx="2190180" cy="342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439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Lessons to be learned</a:t>
            </a:r>
            <a:endParaRPr lang="en-GB" dirty="0"/>
          </a:p>
        </p:txBody>
      </p:sp>
      <p:sp>
        <p:nvSpPr>
          <p:cNvPr id="5" name="Content Placeholder 4"/>
          <p:cNvSpPr>
            <a:spLocks noGrp="1"/>
          </p:cNvSpPr>
          <p:nvPr>
            <p:ph idx="1"/>
          </p:nvPr>
        </p:nvSpPr>
        <p:spPr/>
        <p:txBody>
          <a:bodyPr/>
          <a:lstStyle/>
          <a:p>
            <a:r>
              <a:rPr lang="en-GB" dirty="0" smtClean="0"/>
              <a:t>Strategically define tourism resources based on a resource based inventory and land use plan integrated with well articulated transport networks.</a:t>
            </a:r>
          </a:p>
          <a:p>
            <a:r>
              <a:rPr lang="en-GB" dirty="0" smtClean="0"/>
              <a:t>Selectively target the marketing message to defined market segments, based on in-depth research</a:t>
            </a:r>
          </a:p>
          <a:p>
            <a:r>
              <a:rPr lang="en-GB" dirty="0" smtClean="0"/>
              <a:t>Have a democratically led vision of tourism futures for the country – not industry interest driven</a:t>
            </a:r>
          </a:p>
        </p:txBody>
      </p:sp>
    </p:spTree>
    <p:extLst>
      <p:ext uri="{BB962C8B-B14F-4D97-AF65-F5344CB8AC3E}">
        <p14:creationId xmlns:p14="http://schemas.microsoft.com/office/powerpoint/2010/main" val="310043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Icelandair</a:t>
            </a:r>
            <a:r>
              <a:rPr lang="en-GB" dirty="0" smtClean="0"/>
              <a:t> route network</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67544" y="1484784"/>
            <a:ext cx="8280920" cy="5184576"/>
          </a:xfrm>
          <a:prstGeom prst="rect">
            <a:avLst/>
          </a:prstGeom>
        </p:spPr>
      </p:pic>
    </p:spTree>
    <p:extLst>
      <p:ext uri="{BB962C8B-B14F-4D97-AF65-F5344CB8AC3E}">
        <p14:creationId xmlns:p14="http://schemas.microsoft.com/office/powerpoint/2010/main" val="2252282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err="1" smtClean="0"/>
              <a:t>Icelandair</a:t>
            </a:r>
            <a:r>
              <a:rPr lang="en-GB" sz="3200" dirty="0" smtClean="0"/>
              <a:t> Group</a:t>
            </a:r>
            <a:r>
              <a:rPr lang="en-GB" dirty="0" smtClean="0"/>
              <a:t/>
            </a:r>
            <a:br>
              <a:rPr lang="en-GB" dirty="0" smtClean="0"/>
            </a:br>
            <a:r>
              <a:rPr lang="en-GB" sz="2400" dirty="0" smtClean="0"/>
              <a:t>International flights</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88815"/>
            <a:ext cx="8569490" cy="427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5013176"/>
            <a:ext cx="4349502" cy="1844824"/>
          </a:xfrm>
          <a:prstGeom prst="rect">
            <a:avLst/>
          </a:prstGeom>
          <a:noFill/>
          <a:ln>
            <a:noFill/>
          </a:ln>
        </p:spPr>
      </p:pic>
      <p:sp>
        <p:nvSpPr>
          <p:cNvPr id="3" name="TextBox 2"/>
          <p:cNvSpPr txBox="1"/>
          <p:nvPr/>
        </p:nvSpPr>
        <p:spPr>
          <a:xfrm>
            <a:off x="6876256" y="5877272"/>
            <a:ext cx="1512168" cy="369332"/>
          </a:xfrm>
          <a:prstGeom prst="rect">
            <a:avLst/>
          </a:prstGeom>
          <a:noFill/>
        </p:spPr>
        <p:txBody>
          <a:bodyPr wrap="square" rtlCol="0">
            <a:spAutoFit/>
          </a:bodyPr>
          <a:lstStyle/>
          <a:p>
            <a:r>
              <a:rPr lang="en-GB" dirty="0"/>
              <a:t>r</a:t>
            </a:r>
            <a:r>
              <a:rPr lang="en-GB" dirty="0" smtClean="0"/>
              <a:t>=0,977</a:t>
            </a:r>
          </a:p>
        </p:txBody>
      </p:sp>
    </p:spTree>
    <p:extLst>
      <p:ext uri="{BB962C8B-B14F-4D97-AF65-F5344CB8AC3E}">
        <p14:creationId xmlns:p14="http://schemas.microsoft.com/office/powerpoint/2010/main" val="206134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Icelandair</a:t>
            </a:r>
            <a:r>
              <a:rPr lang="en-GB" dirty="0" smtClean="0"/>
              <a:t> hotel locations</a:t>
            </a:r>
            <a:endParaRPr lang="en-GB"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658" t="29474" r="19000" b="24444"/>
          <a:stretch/>
        </p:blipFill>
        <p:spPr bwMode="auto">
          <a:xfrm>
            <a:off x="467544" y="1500051"/>
            <a:ext cx="7632848" cy="531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669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err="1" smtClean="0"/>
              <a:t>Icelandair</a:t>
            </a:r>
            <a:r>
              <a:rPr lang="en-GB" sz="3200" dirty="0" smtClean="0"/>
              <a:t> Group</a:t>
            </a:r>
            <a:r>
              <a:rPr lang="en-GB" dirty="0" smtClean="0"/>
              <a:t/>
            </a:r>
            <a:br>
              <a:rPr lang="en-GB" dirty="0" smtClean="0"/>
            </a:br>
            <a:r>
              <a:rPr lang="en-GB" sz="2400" dirty="0" smtClean="0"/>
              <a:t>Hotels</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412776"/>
            <a:ext cx="730669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248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err="1" smtClean="0"/>
              <a:t>Bednights</a:t>
            </a:r>
            <a:r>
              <a:rPr lang="en-GB" sz="2400" dirty="0" smtClean="0"/>
              <a:t> by foreign visitors 1998-2014</a:t>
            </a:r>
            <a:br>
              <a:rPr lang="en-GB" sz="2400" dirty="0" smtClean="0"/>
            </a:br>
            <a:r>
              <a:rPr lang="en-GB" sz="1050" dirty="0" smtClean="0"/>
              <a:t>Average by regions</a:t>
            </a:r>
            <a:endParaRPr lang="en-GB"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784976" cy="531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456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Gini coefficient for regional </a:t>
            </a:r>
            <a:r>
              <a:rPr lang="en-GB" sz="3200" dirty="0" err="1" smtClean="0"/>
              <a:t>bednights</a:t>
            </a:r>
            <a:r>
              <a:rPr lang="en-GB" sz="3200" dirty="0" smtClean="0"/>
              <a:t> pr. moth, pr. region </a:t>
            </a:r>
            <a:endParaRPr lang="en-GB" sz="32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8784976" cy="4680520"/>
          </a:xfrm>
          <a:prstGeom prst="rect">
            <a:avLst/>
          </a:prstGeom>
          <a:noFill/>
          <a:ln>
            <a:noFill/>
          </a:ln>
        </p:spPr>
      </p:pic>
    </p:spTree>
    <p:extLst>
      <p:ext uri="{BB962C8B-B14F-4D97-AF65-F5344CB8AC3E}">
        <p14:creationId xmlns:p14="http://schemas.microsoft.com/office/powerpoint/2010/main" val="1120015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ska snidmat">
  <a:themeElements>
    <a:clrScheme name="rmf28ok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mf28o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mf28ok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mf28ok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mf28ok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mf28ok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mf28ok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mf28ok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mf28ok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mf28ok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mf28ok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mf28ok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mf28ok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mf28ok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enska snidmat</Template>
  <TotalTime>647</TotalTime>
  <Words>940</Words>
  <Application>Microsoft Office PowerPoint</Application>
  <PresentationFormat>Skærmshow (4:3)</PresentationFormat>
  <Paragraphs>127</Paragraphs>
  <Slides>32</Slides>
  <Notes>5</Notes>
  <HiddenSlides>0</HiddenSlides>
  <MMClips>0</MMClips>
  <ScaleCrop>false</ScaleCrop>
  <HeadingPairs>
    <vt:vector size="4" baseType="variant">
      <vt:variant>
        <vt:lpstr>Tema</vt:lpstr>
      </vt:variant>
      <vt:variant>
        <vt:i4>1</vt:i4>
      </vt:variant>
      <vt:variant>
        <vt:lpstr>Diastitler</vt:lpstr>
      </vt:variant>
      <vt:variant>
        <vt:i4>32</vt:i4>
      </vt:variant>
    </vt:vector>
  </HeadingPairs>
  <TitlesOfParts>
    <vt:vector size="33" baseType="lpstr">
      <vt:lpstr>enska snidmat</vt:lpstr>
      <vt:lpstr>The development of Icelandic tourism terms of development and policy making  What can Greenland learn?</vt:lpstr>
      <vt:lpstr>Guests to Iceland</vt:lpstr>
      <vt:lpstr>Eyjafjallajökull</vt:lpstr>
      <vt:lpstr>Icelandair route network</vt:lpstr>
      <vt:lpstr>Icelandair Group International flights</vt:lpstr>
      <vt:lpstr>Icelandair hotel locations</vt:lpstr>
      <vt:lpstr>Icelandair Group Hotels</vt:lpstr>
      <vt:lpstr>Bednights by foreign visitors 1998-2014 Average by regions</vt:lpstr>
      <vt:lpstr>Gini coefficient for regional bednights pr. moth, pr. region </vt:lpstr>
      <vt:lpstr>Tourism challenges </vt:lpstr>
      <vt:lpstr>The regional challenges</vt:lpstr>
      <vt:lpstr>Icelandair route network</vt:lpstr>
      <vt:lpstr>Getting from Keflavík Average prices for renting a car – spring 2015</vt:lpstr>
      <vt:lpstr>Icelandair Group Domestic/regional flights</vt:lpstr>
      <vt:lpstr>Key is connectivity </vt:lpstr>
      <vt:lpstr>The tourism system </vt:lpstr>
      <vt:lpstr>The resource</vt:lpstr>
      <vt:lpstr>Purchase decisions</vt:lpstr>
      <vt:lpstr>System with institutions </vt:lpstr>
      <vt:lpstr>My advice to the policy makers</vt:lpstr>
      <vt:lpstr>Tourism types of polar tourism </vt:lpstr>
      <vt:lpstr>Polar tourism branches</vt:lpstr>
      <vt:lpstr>Marketing destinations</vt:lpstr>
      <vt:lpstr>System with institutions </vt:lpstr>
      <vt:lpstr>The role of media</vt:lpstr>
      <vt:lpstr>Air Iceland route network</vt:lpstr>
      <vt:lpstr>New fleet</vt:lpstr>
      <vt:lpstr>Vest norden?</vt:lpstr>
      <vt:lpstr>A West Nordic Development Strategy for Tourism? (NORA Annual Report, 2014)</vt:lpstr>
      <vt:lpstr>Arctic sovereignty </vt:lpstr>
      <vt:lpstr>Monopoly imperialism?</vt:lpstr>
      <vt:lpstr>Lessons to be learned</vt:lpstr>
    </vt:vector>
  </TitlesOfParts>
  <Company>Háskólinn á Akureyri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Vest Norden – a region to be branded? Challenges in matching supply and demand from new markets</dc:title>
  <dc:creator>Edward H Huijbens</dc:creator>
  <cp:lastModifiedBy>Regioner</cp:lastModifiedBy>
  <cp:revision>36</cp:revision>
  <dcterms:created xsi:type="dcterms:W3CDTF">2014-09-22T13:28:14Z</dcterms:created>
  <dcterms:modified xsi:type="dcterms:W3CDTF">2015-05-04T16:04:46Z</dcterms:modified>
</cp:coreProperties>
</file>