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84" r:id="rId2"/>
    <p:sldMasterId id="2147483799" r:id="rId3"/>
    <p:sldMasterId id="2147483871" r:id="rId4"/>
    <p:sldMasterId id="2147483883" r:id="rId5"/>
    <p:sldMasterId id="2147483895" r:id="rId6"/>
    <p:sldMasterId id="2147483910" r:id="rId7"/>
    <p:sldMasterId id="2147483922" r:id="rId8"/>
    <p:sldMasterId id="2147483934" r:id="rId9"/>
  </p:sldMasterIdLst>
  <p:notesMasterIdLst>
    <p:notesMasterId r:id="rId48"/>
  </p:notesMasterIdLst>
  <p:handoutMasterIdLst>
    <p:handoutMasterId r:id="rId49"/>
  </p:handoutMasterIdLst>
  <p:sldIdLst>
    <p:sldId id="303" r:id="rId10"/>
    <p:sldId id="362" r:id="rId11"/>
    <p:sldId id="368" r:id="rId12"/>
    <p:sldId id="399" r:id="rId13"/>
    <p:sldId id="404" r:id="rId14"/>
    <p:sldId id="400" r:id="rId15"/>
    <p:sldId id="401" r:id="rId16"/>
    <p:sldId id="409" r:id="rId17"/>
    <p:sldId id="411" r:id="rId18"/>
    <p:sldId id="403" r:id="rId19"/>
    <p:sldId id="392" r:id="rId20"/>
    <p:sldId id="393" r:id="rId21"/>
    <p:sldId id="394" r:id="rId22"/>
    <p:sldId id="395" r:id="rId23"/>
    <p:sldId id="396" r:id="rId24"/>
    <p:sldId id="397" r:id="rId25"/>
    <p:sldId id="398" r:id="rId26"/>
    <p:sldId id="390" r:id="rId27"/>
    <p:sldId id="413" r:id="rId28"/>
    <p:sldId id="391" r:id="rId29"/>
    <p:sldId id="414" r:id="rId30"/>
    <p:sldId id="415" r:id="rId31"/>
    <p:sldId id="417" r:id="rId32"/>
    <p:sldId id="428" r:id="rId33"/>
    <p:sldId id="432" r:id="rId34"/>
    <p:sldId id="433" r:id="rId35"/>
    <p:sldId id="418" r:id="rId36"/>
    <p:sldId id="423" r:id="rId37"/>
    <p:sldId id="424" r:id="rId38"/>
    <p:sldId id="416" r:id="rId39"/>
    <p:sldId id="426" r:id="rId40"/>
    <p:sldId id="421" r:id="rId41"/>
    <p:sldId id="427" r:id="rId42"/>
    <p:sldId id="429" r:id="rId43"/>
    <p:sldId id="431" r:id="rId44"/>
    <p:sldId id="405" r:id="rId45"/>
    <p:sldId id="407" r:id="rId46"/>
    <p:sldId id="430" r:id="rId47"/>
  </p:sldIdLst>
  <p:sldSz cx="9144000" cy="6858000" type="screen4x3"/>
  <p:notesSz cx="6797675" cy="9926638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2EB624"/>
    <a:srgbClr val="CCFF66"/>
    <a:srgbClr val="C03246"/>
    <a:srgbClr val="1BD755"/>
    <a:srgbClr val="C8D6C9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56" autoAdjust="0"/>
    <p:restoredTop sz="94660"/>
  </p:normalViewPr>
  <p:slideViewPr>
    <p:cSldViewPr>
      <p:cViewPr varScale="1">
        <p:scale>
          <a:sx n="97" d="100"/>
          <a:sy n="97" d="100"/>
        </p:scale>
        <p:origin x="-11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Hotel</c:v>
                </c:pt>
              </c:strCache>
            </c:strRef>
          </c:tx>
          <c:marker>
            <c:symbol val="none"/>
          </c:marker>
          <c:dPt>
            <c:idx val="1"/>
            <c:bubble3D val="0"/>
            <c:spPr>
              <a:ln w="63500">
                <a:solidFill>
                  <a:srgbClr val="002060"/>
                </a:solidFill>
              </a:ln>
            </c:spPr>
          </c:dPt>
          <c:cat>
            <c:strRef>
              <c:f>'Ark1'!$A$2:$A$3</c:f>
              <c:strCache>
                <c:ptCount val="2"/>
                <c:pt idx="0">
                  <c:v>Non-ethnic Norwegian wf 2000</c:v>
                </c:pt>
                <c:pt idx="1">
                  <c:v>Non-ethnic Norwegian wf 2010</c:v>
                </c:pt>
              </c:strCache>
            </c:strRef>
          </c:cat>
          <c:val>
            <c:numRef>
              <c:f>'Ark1'!$B$2:$B$3</c:f>
              <c:numCache>
                <c:formatCode>General</c:formatCode>
                <c:ptCount val="2"/>
                <c:pt idx="0">
                  <c:v>6.2</c:v>
                </c:pt>
                <c:pt idx="1">
                  <c:v>28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Restaurants</c:v>
                </c:pt>
              </c:strCache>
            </c:strRef>
          </c:tx>
          <c:spPr>
            <a:ln w="63500"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'Ark1'!$A$2:$A$3</c:f>
              <c:strCache>
                <c:ptCount val="2"/>
                <c:pt idx="0">
                  <c:v>Non-ethnic Norwegian wf 2000</c:v>
                </c:pt>
                <c:pt idx="1">
                  <c:v>Non-ethnic Norwegian wf 2010</c:v>
                </c:pt>
              </c:strCache>
            </c:strRef>
          </c:cat>
          <c:val>
            <c:numRef>
              <c:f>'Ark1'!$C$2:$C$3</c:f>
              <c:numCache>
                <c:formatCode>General</c:formatCode>
                <c:ptCount val="2"/>
                <c:pt idx="0">
                  <c:v>8.3000000000000007</c:v>
                </c:pt>
                <c:pt idx="1">
                  <c:v>30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All occupations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'Ark1'!$A$2:$A$3</c:f>
              <c:strCache>
                <c:ptCount val="2"/>
                <c:pt idx="0">
                  <c:v>Non-ethnic Norwegian wf 2000</c:v>
                </c:pt>
                <c:pt idx="1">
                  <c:v>Non-ethnic Norwegian wf 2010</c:v>
                </c:pt>
              </c:strCache>
            </c:strRef>
          </c:cat>
          <c:val>
            <c:numRef>
              <c:f>'Ark1'!$D$2:$D$3</c:f>
              <c:numCache>
                <c:formatCode>General</c:formatCode>
                <c:ptCount val="2"/>
                <c:pt idx="0">
                  <c:v>2.2000000000000002</c:v>
                </c:pt>
                <c:pt idx="1">
                  <c:v>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690624"/>
        <c:axId val="125692160"/>
      </c:lineChart>
      <c:catAx>
        <c:axId val="1256906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aseline="0"/>
            </a:pPr>
            <a:endParaRPr lang="is-IS"/>
          </a:p>
        </c:txPr>
        <c:crossAx val="125692160"/>
        <c:crosses val="autoZero"/>
        <c:auto val="1"/>
        <c:lblAlgn val="ctr"/>
        <c:lblOffset val="100"/>
        <c:noMultiLvlLbl val="0"/>
      </c:catAx>
      <c:valAx>
        <c:axId val="125692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/>
            </a:pPr>
            <a:endParaRPr lang="is-IS"/>
          </a:p>
        </c:txPr>
        <c:crossAx val="12569062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800" baseline="0"/>
          </a:pPr>
          <a:endParaRPr lang="is-I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is-I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72613947667878"/>
          <c:y val="5.1106947712880386E-2"/>
          <c:w val="0.78197524471633451"/>
          <c:h val="0.600517114260031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extra job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'Ark1'!$A$3:$A$12</c:f>
              <c:strCache>
                <c:ptCount val="10"/>
                <c:pt idx="0">
                  <c:v>recep</c:v>
                </c:pt>
                <c:pt idx="1">
                  <c:v>chef</c:v>
                </c:pt>
                <c:pt idx="2">
                  <c:v>kitch</c:v>
                </c:pt>
                <c:pt idx="3">
                  <c:v>rooms</c:v>
                </c:pt>
                <c:pt idx="4">
                  <c:v>waitr</c:v>
                </c:pt>
                <c:pt idx="5">
                  <c:v>bar</c:v>
                </c:pt>
                <c:pt idx="6">
                  <c:v>conf</c:v>
                </c:pt>
                <c:pt idx="7">
                  <c:v>baker</c:v>
                </c:pt>
                <c:pt idx="8">
                  <c:v>tour</c:v>
                </c:pt>
                <c:pt idx="9">
                  <c:v>guide</c:v>
                </c:pt>
              </c:strCache>
            </c:strRef>
          </c:cat>
          <c:val>
            <c:numRef>
              <c:f>'Ark1'!$B$2:$B$12</c:f>
              <c:numCache>
                <c:formatCode>General</c:formatCode>
                <c:ptCount val="11"/>
                <c:pt idx="0">
                  <c:v>40</c:v>
                </c:pt>
                <c:pt idx="1">
                  <c:v>26</c:v>
                </c:pt>
                <c:pt idx="2">
                  <c:v>26</c:v>
                </c:pt>
                <c:pt idx="3">
                  <c:v>20</c:v>
                </c:pt>
                <c:pt idx="4">
                  <c:v>42</c:v>
                </c:pt>
                <c:pt idx="5">
                  <c:v>46</c:v>
                </c:pt>
                <c:pt idx="6">
                  <c:v>16</c:v>
                </c:pt>
                <c:pt idx="7">
                  <c:v>28</c:v>
                </c:pt>
                <c:pt idx="8">
                  <c:v>29</c:v>
                </c:pt>
                <c:pt idx="9">
                  <c:v>30</c:v>
                </c:pt>
                <c:pt idx="10">
                  <c:v>24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permanent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'Ark1'!$A$3:$A$12</c:f>
              <c:strCache>
                <c:ptCount val="10"/>
                <c:pt idx="0">
                  <c:v>recep</c:v>
                </c:pt>
                <c:pt idx="1">
                  <c:v>chef</c:v>
                </c:pt>
                <c:pt idx="2">
                  <c:v>kitch</c:v>
                </c:pt>
                <c:pt idx="3">
                  <c:v>rooms</c:v>
                </c:pt>
                <c:pt idx="4">
                  <c:v>waitr</c:v>
                </c:pt>
                <c:pt idx="5">
                  <c:v>bar</c:v>
                </c:pt>
                <c:pt idx="6">
                  <c:v>conf</c:v>
                </c:pt>
                <c:pt idx="7">
                  <c:v>baker</c:v>
                </c:pt>
                <c:pt idx="8">
                  <c:v>tour</c:v>
                </c:pt>
                <c:pt idx="9">
                  <c:v>guide</c:v>
                </c:pt>
              </c:strCache>
            </c:strRef>
          </c:cat>
          <c:val>
            <c:numRef>
              <c:f>'Ark1'!$C$2:$C$12</c:f>
              <c:numCache>
                <c:formatCode>General</c:formatCode>
                <c:ptCount val="11"/>
                <c:pt idx="0">
                  <c:v>9</c:v>
                </c:pt>
                <c:pt idx="1">
                  <c:v>25</c:v>
                </c:pt>
                <c:pt idx="2">
                  <c:v>9</c:v>
                </c:pt>
                <c:pt idx="3">
                  <c:v>4</c:v>
                </c:pt>
                <c:pt idx="4">
                  <c:v>14</c:v>
                </c:pt>
                <c:pt idx="5">
                  <c:v>26</c:v>
                </c:pt>
                <c:pt idx="6">
                  <c:v>9</c:v>
                </c:pt>
                <c:pt idx="7">
                  <c:v>17</c:v>
                </c:pt>
                <c:pt idx="8">
                  <c:v>23</c:v>
                </c:pt>
                <c:pt idx="9">
                  <c:v>27</c:v>
                </c:pt>
                <c:pt idx="10">
                  <c:v>25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</c:strCache>
            </c:strRef>
          </c:tx>
          <c:invertIfNegative val="0"/>
          <c:cat>
            <c:strRef>
              <c:f>'Ark1'!$A$3:$A$12</c:f>
              <c:strCache>
                <c:ptCount val="10"/>
                <c:pt idx="0">
                  <c:v>recep</c:v>
                </c:pt>
                <c:pt idx="1">
                  <c:v>chef</c:v>
                </c:pt>
                <c:pt idx="2">
                  <c:v>kitch</c:v>
                </c:pt>
                <c:pt idx="3">
                  <c:v>rooms</c:v>
                </c:pt>
                <c:pt idx="4">
                  <c:v>waitr</c:v>
                </c:pt>
                <c:pt idx="5">
                  <c:v>bar</c:v>
                </c:pt>
                <c:pt idx="6">
                  <c:v>conf</c:v>
                </c:pt>
                <c:pt idx="7">
                  <c:v>baker</c:v>
                </c:pt>
                <c:pt idx="8">
                  <c:v>tour</c:v>
                </c:pt>
                <c:pt idx="9">
                  <c:v>guide</c:v>
                </c:pt>
              </c:strCache>
            </c:strRef>
          </c:cat>
          <c:val>
            <c:numRef>
              <c:f>'Ark1'!$D$2:$D$12</c:f>
              <c:numCache>
                <c:formatCode>General</c:formatCode>
                <c:ptCount val="11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4130432"/>
        <c:axId val="144131968"/>
      </c:barChart>
      <c:catAx>
        <c:axId val="144130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4131968"/>
        <c:crosses val="autoZero"/>
        <c:auto val="1"/>
        <c:lblAlgn val="ctr"/>
        <c:lblOffset val="100"/>
        <c:noMultiLvlLbl val="0"/>
      </c:catAx>
      <c:valAx>
        <c:axId val="144131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4130432"/>
        <c:crosses val="autoZero"/>
        <c:crossBetween val="between"/>
      </c:valAx>
      <c:spPr>
        <a:noFill/>
        <a:ln w="25388">
          <a:noFill/>
        </a:ln>
      </c:spPr>
    </c:plotArea>
    <c:legend>
      <c:legendPos val="b"/>
      <c:legendEntry>
        <c:idx val="2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781"/>
      </a:pPr>
      <a:endParaRPr lang="is-I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extra job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'Ark1'!$A$2:$A$12</c:f>
              <c:strCache>
                <c:ptCount val="11"/>
                <c:pt idx="0">
                  <c:v>recep</c:v>
                </c:pt>
                <c:pt idx="1">
                  <c:v>chef</c:v>
                </c:pt>
                <c:pt idx="2">
                  <c:v>kitch</c:v>
                </c:pt>
                <c:pt idx="3">
                  <c:v>rooms</c:v>
                </c:pt>
                <c:pt idx="4">
                  <c:v>waitr</c:v>
                </c:pt>
                <c:pt idx="5">
                  <c:v>bar</c:v>
                </c:pt>
                <c:pt idx="6">
                  <c:v>conf</c:v>
                </c:pt>
                <c:pt idx="7">
                  <c:v>baker</c:v>
                </c:pt>
                <c:pt idx="8">
                  <c:v>tour</c:v>
                </c:pt>
                <c:pt idx="9">
                  <c:v>guide</c:v>
                </c:pt>
                <c:pt idx="10">
                  <c:v>manag</c:v>
                </c:pt>
              </c:strCache>
            </c:strRef>
          </c:cat>
          <c:val>
            <c:numRef>
              <c:f>'Ark1'!$B$2:$B$12</c:f>
              <c:numCache>
                <c:formatCode>General</c:formatCode>
                <c:ptCount val="11"/>
                <c:pt idx="0">
                  <c:v>31</c:v>
                </c:pt>
                <c:pt idx="1">
                  <c:v>20</c:v>
                </c:pt>
                <c:pt idx="2">
                  <c:v>20</c:v>
                </c:pt>
                <c:pt idx="3">
                  <c:v>13</c:v>
                </c:pt>
                <c:pt idx="4">
                  <c:v>34</c:v>
                </c:pt>
                <c:pt idx="5">
                  <c:v>31</c:v>
                </c:pt>
                <c:pt idx="6">
                  <c:v>13</c:v>
                </c:pt>
                <c:pt idx="7">
                  <c:v>25</c:v>
                </c:pt>
                <c:pt idx="8">
                  <c:v>17</c:v>
                </c:pt>
                <c:pt idx="9">
                  <c:v>22</c:v>
                </c:pt>
                <c:pt idx="10">
                  <c:v>18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permanent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'Ark1'!$A$2:$A$12</c:f>
              <c:strCache>
                <c:ptCount val="11"/>
                <c:pt idx="0">
                  <c:v>recep</c:v>
                </c:pt>
                <c:pt idx="1">
                  <c:v>chef</c:v>
                </c:pt>
                <c:pt idx="2">
                  <c:v>kitch</c:v>
                </c:pt>
                <c:pt idx="3">
                  <c:v>rooms</c:v>
                </c:pt>
                <c:pt idx="4">
                  <c:v>waitr</c:v>
                </c:pt>
                <c:pt idx="5">
                  <c:v>bar</c:v>
                </c:pt>
                <c:pt idx="6">
                  <c:v>conf</c:v>
                </c:pt>
                <c:pt idx="7">
                  <c:v>baker</c:v>
                </c:pt>
                <c:pt idx="8">
                  <c:v>tour</c:v>
                </c:pt>
                <c:pt idx="9">
                  <c:v>guide</c:v>
                </c:pt>
                <c:pt idx="10">
                  <c:v>manag</c:v>
                </c:pt>
              </c:strCache>
            </c:strRef>
          </c:cat>
          <c:val>
            <c:numRef>
              <c:f>'Ark1'!$C$2:$C$12</c:f>
              <c:numCache>
                <c:formatCode>General</c:formatCode>
                <c:ptCount val="11"/>
                <c:pt idx="0">
                  <c:v>7</c:v>
                </c:pt>
                <c:pt idx="1">
                  <c:v>11</c:v>
                </c:pt>
                <c:pt idx="2">
                  <c:v>7</c:v>
                </c:pt>
                <c:pt idx="3">
                  <c:v>4</c:v>
                </c:pt>
                <c:pt idx="4">
                  <c:v>9</c:v>
                </c:pt>
                <c:pt idx="5">
                  <c:v>12</c:v>
                </c:pt>
                <c:pt idx="6">
                  <c:v>6</c:v>
                </c:pt>
                <c:pt idx="7">
                  <c:v>11</c:v>
                </c:pt>
                <c:pt idx="8">
                  <c:v>10</c:v>
                </c:pt>
                <c:pt idx="9">
                  <c:v>10</c:v>
                </c:pt>
                <c:pt idx="10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6221696"/>
        <c:axId val="146227584"/>
      </c:barChart>
      <c:catAx>
        <c:axId val="146221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6227584"/>
        <c:crosses val="autoZero"/>
        <c:auto val="1"/>
        <c:lblAlgn val="ctr"/>
        <c:lblOffset val="100"/>
        <c:noMultiLvlLbl val="0"/>
      </c:catAx>
      <c:valAx>
        <c:axId val="146227584"/>
        <c:scaling>
          <c:orientation val="minMax"/>
          <c:max val="8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6221696"/>
        <c:crosses val="autoZero"/>
        <c:crossBetween val="between"/>
      </c:valAx>
      <c:spPr>
        <a:noFill/>
        <a:ln w="25399">
          <a:noFill/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789"/>
      </a:pPr>
      <a:endParaRPr lang="is-I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5F965E9-4725-41BB-BDAF-D0D0E253FB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157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Klikk for å redigere tekststiler i malen</a:t>
            </a:r>
          </a:p>
          <a:p>
            <a:pPr lvl="1"/>
            <a:r>
              <a:rPr lang="en-GB" noProof="0" smtClean="0"/>
              <a:t>Andre nivå</a:t>
            </a:r>
          </a:p>
          <a:p>
            <a:pPr lvl="2"/>
            <a:r>
              <a:rPr lang="en-GB" noProof="0" smtClean="0"/>
              <a:t>Tredje nivå</a:t>
            </a:r>
          </a:p>
          <a:p>
            <a:pPr lvl="3"/>
            <a:r>
              <a:rPr lang="en-GB" noProof="0" smtClean="0"/>
              <a:t>Fjerde nivå</a:t>
            </a:r>
          </a:p>
          <a:p>
            <a:pPr lvl="4"/>
            <a:r>
              <a:rPr lang="en-GB" noProof="0" smtClean="0"/>
              <a:t>Femte nivå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036AEB6-875B-4AB2-B9E9-4FAFFC49F1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079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541D7B-6078-4207-B7C5-DD3355A26BFC}" type="slidenum">
              <a:rPr lang="en-GB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8ED1D4-2E36-4092-94CA-EF0C18DA9B70}" type="slidenum">
              <a:rPr lang="nb-NO">
                <a:solidFill>
                  <a:prstClr val="black"/>
                </a:solidFill>
              </a:rPr>
              <a:pPr/>
              <a:t>24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219200" y="2286000"/>
            <a:ext cx="7543800" cy="0"/>
          </a:xfrm>
          <a:prstGeom prst="line">
            <a:avLst/>
          </a:prstGeom>
          <a:noFill/>
          <a:ln w="9525">
            <a:solidFill>
              <a:srgbClr val="22529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6" name="Picture 9" descr="UiS_eng_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4318000"/>
            <a:ext cx="135731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762000"/>
            <a:ext cx="7543800" cy="1371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438400"/>
            <a:ext cx="7543800" cy="106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n-NO"/>
              <a:t>Reidar J. Mykletun; Norsk Hotellhøgskole</a:t>
            </a: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D8429-3785-47FD-B633-F17BDC12F0C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960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Reidar J. Mykletun; Norsk Hotellhøgskole</a:t>
            </a: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B20E5-0F8C-46F5-AC6B-FB278A13887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85178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877050" y="609600"/>
            <a:ext cx="188595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219200" y="609600"/>
            <a:ext cx="550545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0FD58-F330-41B0-A2B0-3AD502B1958F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28280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1" y="2558048"/>
            <a:ext cx="6993737" cy="962313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79" y="3694879"/>
            <a:ext cx="6993737" cy="415573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ditt</a:t>
            </a:r>
            <a:r>
              <a:rPr lang="en-US" dirty="0" smtClean="0"/>
              <a:t> </a:t>
            </a:r>
            <a:r>
              <a:rPr lang="en-US" dirty="0" err="1" smtClean="0"/>
              <a:t>navn</a:t>
            </a:r>
            <a:r>
              <a:rPr lang="en-US" dirty="0" smtClean="0"/>
              <a:t> her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280" y="4374131"/>
            <a:ext cx="1883364" cy="2238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Universitetet i Stavanger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7280" y="4588215"/>
            <a:ext cx="1883364" cy="2238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10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</a:rPr>
              <a:t>uis.no</a:t>
            </a:r>
            <a:endParaRPr lang="nb-NO" sz="1000" b="1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7280" y="4977461"/>
            <a:ext cx="1883364" cy="2238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73CE512-D0B5-FE42-8052-E88FF146DEEB}" type="datetime1">
              <a:rPr lang="nb-NO" sz="80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12.03.2015</a:t>
            </a:fld>
            <a:endParaRPr lang="nb-NO" sz="8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80001" y="3619973"/>
            <a:ext cx="6993737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kapittel_bg_topp.png" descr="/Volumes/grafisk/Universitetet i Stavanger/1310 UiS erstatningsfont/Utforming/Links/kapittel_bg_top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46578" cy="2388811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1097281" y="4130853"/>
            <a:ext cx="6993737" cy="19368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latin typeface="Trebuchet MS"/>
                <a:cs typeface="Trebuchet MS"/>
              </a:defRPr>
            </a:lvl1pPr>
            <a:lvl2pPr marL="355600" indent="0">
              <a:buFontTx/>
              <a:buNone/>
              <a:defRPr sz="1000">
                <a:latin typeface="Soho Gothic Std"/>
                <a:cs typeface="Soho Gothic Std"/>
              </a:defRPr>
            </a:lvl2pPr>
            <a:lvl3pPr marL="722312" indent="0">
              <a:buFontTx/>
              <a:buNone/>
              <a:defRPr sz="1000">
                <a:latin typeface="Soho Gothic Std"/>
                <a:cs typeface="Soho Gothic Std"/>
              </a:defRPr>
            </a:lvl3pPr>
            <a:lvl4pPr marL="1169987" indent="0">
              <a:buFontTx/>
              <a:buNone/>
              <a:defRPr sz="1000">
                <a:latin typeface="Soho Gothic Std"/>
                <a:cs typeface="Soho Gothic Std"/>
              </a:defRPr>
            </a:lvl4pPr>
            <a:lvl5pPr marL="1525588" indent="0">
              <a:buFontTx/>
              <a:buNone/>
              <a:defRPr sz="1000">
                <a:latin typeface="Soho Gothic Std"/>
                <a:cs typeface="Soho Gothic Std"/>
              </a:defRPr>
            </a:lvl5pPr>
          </a:lstStyle>
          <a:p>
            <a:pPr lvl="0"/>
            <a:r>
              <a:rPr lang="nb-NO" dirty="0" smtClean="0"/>
              <a:t>Skriv inn stilling og fakultet</a:t>
            </a:r>
          </a:p>
        </p:txBody>
      </p:sp>
    </p:spTree>
    <p:extLst>
      <p:ext uri="{BB962C8B-B14F-4D97-AF65-F5344CB8AC3E}">
        <p14:creationId xmlns:p14="http://schemas.microsoft.com/office/powerpoint/2010/main" val="1006410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112543"/>
            <a:ext cx="7508108" cy="1120668"/>
          </a:xfrm>
        </p:spPr>
        <p:txBody>
          <a:bodyPr/>
          <a:lstStyle>
            <a:lvl1pPr algn="l">
              <a:defRPr sz="2800" baseline="0"/>
            </a:lvl1pPr>
          </a:lstStyle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97280" y="1712745"/>
            <a:ext cx="7508108" cy="4389120"/>
          </a:xfrm>
          <a:ln w="12700" cmpd="sng">
            <a:noFill/>
          </a:ln>
          <a:effectLst/>
        </p:spPr>
        <p:txBody>
          <a:bodyPr/>
          <a:lstStyle>
            <a:lvl1pPr marL="265113" indent="-265113">
              <a:buClr>
                <a:schemeClr val="tx2"/>
              </a:buClr>
              <a:buFont typeface="Wingdings" charset="2"/>
              <a:buChar char="§"/>
              <a:defRPr>
                <a:latin typeface="Trebuchet MS"/>
                <a:cs typeface="Trebuchet MS"/>
              </a:defRPr>
            </a:lvl1pPr>
            <a:lvl2pPr marL="539750" indent="-184150">
              <a:buClr>
                <a:schemeClr val="tx2"/>
              </a:buClr>
              <a:buFont typeface="Wingdings" charset="2"/>
              <a:buChar char="§"/>
              <a:defRPr>
                <a:latin typeface="Trebuchet MS"/>
                <a:cs typeface="Trebuchet MS"/>
              </a:defRPr>
            </a:lvl2pPr>
            <a:lvl3pPr marL="895350" indent="-173038">
              <a:buClr>
                <a:schemeClr val="tx2"/>
              </a:buClr>
              <a:buFont typeface="Wingdings" charset="2"/>
              <a:buChar char="§"/>
              <a:defRPr>
                <a:latin typeface="Trebuchet MS"/>
                <a:cs typeface="Trebuchet MS"/>
              </a:defRPr>
            </a:lvl3pPr>
            <a:lvl4pPr marL="1343025" indent="-173038">
              <a:buClr>
                <a:schemeClr val="tx2"/>
              </a:buClr>
              <a:buFont typeface="Wingdings" charset="2"/>
              <a:buChar char="§"/>
              <a:defRPr>
                <a:latin typeface="Trebuchet MS"/>
                <a:cs typeface="Trebuchet MS"/>
              </a:defRPr>
            </a:lvl4pPr>
            <a:lvl5pPr marL="1700213" indent="-174625">
              <a:buClr>
                <a:schemeClr val="tx2"/>
              </a:buClr>
              <a:buFont typeface="Wingdings" charset="2"/>
              <a:buChar char="§"/>
              <a:defRPr>
                <a:latin typeface="Trebuchet MS"/>
                <a:cs typeface="Trebuchet MS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1"/>
            <a:r>
              <a:rPr lang="en-US" dirty="0" err="1" smtClean="0"/>
              <a:t>Punktnivå</a:t>
            </a:r>
            <a:r>
              <a:rPr lang="en-US" dirty="0" smtClean="0"/>
              <a:t> 2</a:t>
            </a:r>
          </a:p>
          <a:p>
            <a:pPr lvl="2"/>
            <a:r>
              <a:rPr lang="en-US" dirty="0" err="1" smtClean="0"/>
              <a:t>Punktnivå</a:t>
            </a:r>
            <a:r>
              <a:rPr lang="en-US" dirty="0" smtClean="0"/>
              <a:t> 3</a:t>
            </a:r>
          </a:p>
          <a:p>
            <a:pPr lvl="3"/>
            <a:r>
              <a:rPr lang="en-US" dirty="0" err="1" smtClean="0"/>
              <a:t>Punktnivå</a:t>
            </a:r>
            <a:r>
              <a:rPr lang="en-US" dirty="0" smtClean="0"/>
              <a:t> 4</a:t>
            </a:r>
          </a:p>
          <a:p>
            <a:pPr lvl="4"/>
            <a:r>
              <a:rPr lang="en-US" dirty="0" err="1" smtClean="0"/>
              <a:t>Punktnivå</a:t>
            </a:r>
            <a:r>
              <a:rPr lang="en-US" dirty="0" smtClean="0"/>
              <a:t> 5</a:t>
            </a:r>
          </a:p>
        </p:txBody>
      </p:sp>
      <p:pic>
        <p:nvPicPr>
          <p:cNvPr id="9" name="PPT_bg_vanlig_side_left.png" descr="/Volumes/grafisk/Universitetet i Stavanger/1310 UiS erstatningsfont/Utforming/Links/PPT_bg_vanlig_side_lef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89571" cy="517699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80000" y="1322275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01466" y="6269053"/>
            <a:ext cx="38664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930AF328-B51C-4FF1-B9B1-597C01516ED8}" type="slidenum">
              <a:rPr lang="nb-NO" sz="800" smtClean="0">
                <a:solidFill>
                  <a:srgbClr val="194377"/>
                </a:solidFill>
                <a:latin typeface="Trebuchet M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b-NO" sz="800" dirty="0">
              <a:solidFill>
                <a:srgbClr val="194377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07110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80000" y="3835219"/>
            <a:ext cx="6984001" cy="767597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bg2">
                    <a:lumMod val="25000"/>
                  </a:schemeClr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undertittel</a:t>
            </a:r>
            <a:endParaRPr lang="en-US" dirty="0" smtClean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80000" y="3700896"/>
            <a:ext cx="6984000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080001" y="2510623"/>
            <a:ext cx="6984000" cy="1120668"/>
          </a:xfrm>
        </p:spPr>
        <p:txBody>
          <a:bodyPr/>
          <a:lstStyle>
            <a:lvl1pPr algn="l">
              <a:defRPr sz="2800" b="1" baseline="0"/>
            </a:lvl1pPr>
          </a:lstStyle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pic>
        <p:nvPicPr>
          <p:cNvPr id="13" name="kapittel_bg_topp.png" descr="/Volumes/grafisk/Universitetet i Stavanger/1310 UiS erstatningsfont/Utforming/Links/kapittel_bg_top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46578" cy="238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15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29200" y="1712745"/>
            <a:ext cx="3474720" cy="4389120"/>
          </a:xfrm>
        </p:spPr>
        <p:txBody>
          <a:bodyPr/>
          <a:lstStyle>
            <a:lvl1pPr marL="265113" indent="-265113">
              <a:buClr>
                <a:schemeClr val="accent1"/>
              </a:buClr>
              <a:buFont typeface="Wingdings" charset="2"/>
              <a:buChar char="§"/>
              <a:defRPr sz="1800"/>
            </a:lvl1pPr>
            <a:lvl2pPr marL="539750" indent="-184150">
              <a:buClr>
                <a:schemeClr val="accent1"/>
              </a:buClr>
              <a:buFont typeface="Wingdings" charset="2"/>
              <a:buChar char="§"/>
              <a:defRPr sz="1400"/>
            </a:lvl2pPr>
            <a:lvl3pPr marL="895350" indent="-173038">
              <a:buClr>
                <a:schemeClr val="accent1"/>
              </a:buClr>
              <a:buFont typeface="Wingdings" charset="2"/>
              <a:buChar char="§"/>
              <a:defRPr sz="1400"/>
            </a:lvl3pPr>
            <a:lvl4pPr marL="1343025" indent="-173038">
              <a:buClr>
                <a:schemeClr val="accent1"/>
              </a:buClr>
              <a:buFont typeface="Wingdings" charset="2"/>
              <a:buChar char="§"/>
              <a:defRPr sz="1400"/>
            </a:lvl4pPr>
            <a:lvl5pPr marL="1700213" indent="-174625">
              <a:buClr>
                <a:schemeClr val="accent1"/>
              </a:buClr>
              <a:buFont typeface="Wingdings" charset="2"/>
              <a:buChar char="§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1"/>
            <a:r>
              <a:rPr lang="en-US" dirty="0" err="1" smtClean="0"/>
              <a:t>Punktnivå</a:t>
            </a:r>
            <a:r>
              <a:rPr lang="en-US" dirty="0" smtClean="0"/>
              <a:t> 2</a:t>
            </a:r>
          </a:p>
          <a:p>
            <a:pPr lvl="2"/>
            <a:r>
              <a:rPr lang="en-US" dirty="0" err="1" smtClean="0"/>
              <a:t>Punktnivå</a:t>
            </a:r>
            <a:r>
              <a:rPr lang="en-US" dirty="0" smtClean="0"/>
              <a:t> 3</a:t>
            </a:r>
          </a:p>
          <a:p>
            <a:pPr lvl="3"/>
            <a:r>
              <a:rPr lang="en-US" dirty="0" err="1" smtClean="0"/>
              <a:t>Punktnivå</a:t>
            </a:r>
            <a:r>
              <a:rPr lang="en-US" dirty="0" smtClean="0"/>
              <a:t> 4</a:t>
            </a:r>
          </a:p>
          <a:p>
            <a:pPr lvl="4"/>
            <a:r>
              <a:rPr lang="en-US" dirty="0" err="1" smtClean="0"/>
              <a:t>Punktnivå</a:t>
            </a:r>
            <a:r>
              <a:rPr lang="en-US" dirty="0" smtClean="0"/>
              <a:t> 5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1097280" y="1712744"/>
            <a:ext cx="3474720" cy="4389120"/>
          </a:xfrm>
        </p:spPr>
        <p:txBody>
          <a:bodyPr/>
          <a:lstStyle>
            <a:lvl1pPr marL="265113" indent="-265113">
              <a:buClr>
                <a:schemeClr val="accent1"/>
              </a:buClr>
              <a:buFont typeface="Wingdings" charset="2"/>
              <a:buChar char="§"/>
              <a:defRPr sz="1800"/>
            </a:lvl1pPr>
            <a:lvl2pPr marL="539750" indent="-184150">
              <a:buClr>
                <a:schemeClr val="accent1"/>
              </a:buClr>
              <a:buFont typeface="Wingdings" charset="2"/>
              <a:buChar char="§"/>
              <a:defRPr/>
            </a:lvl2pPr>
            <a:lvl3pPr marL="895350" indent="-173038">
              <a:buClr>
                <a:schemeClr val="accent1"/>
              </a:buClr>
              <a:buFont typeface="Wingdings" charset="2"/>
              <a:buChar char="§"/>
              <a:defRPr/>
            </a:lvl3pPr>
            <a:lvl4pPr marL="1343025" indent="-173038">
              <a:buClr>
                <a:schemeClr val="accent1"/>
              </a:buClr>
              <a:buFont typeface="Wingdings" charset="2"/>
              <a:buChar char="§"/>
              <a:defRPr/>
            </a:lvl4pPr>
            <a:lvl5pPr marL="1700213" indent="-174625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1"/>
            <a:r>
              <a:rPr lang="en-US" dirty="0" err="1" smtClean="0"/>
              <a:t>Punktnivå</a:t>
            </a:r>
            <a:r>
              <a:rPr lang="en-US" dirty="0" smtClean="0"/>
              <a:t> 2</a:t>
            </a:r>
          </a:p>
          <a:p>
            <a:pPr lvl="2"/>
            <a:r>
              <a:rPr lang="en-US" dirty="0" err="1" smtClean="0"/>
              <a:t>Punktnivå</a:t>
            </a:r>
            <a:r>
              <a:rPr lang="en-US" dirty="0" smtClean="0"/>
              <a:t> 3</a:t>
            </a:r>
          </a:p>
          <a:p>
            <a:pPr lvl="3"/>
            <a:r>
              <a:rPr lang="en-US" dirty="0" err="1" smtClean="0"/>
              <a:t>Punktnivå</a:t>
            </a:r>
            <a:r>
              <a:rPr lang="en-US" dirty="0" smtClean="0"/>
              <a:t> 4</a:t>
            </a:r>
          </a:p>
          <a:p>
            <a:pPr lvl="4"/>
            <a:r>
              <a:rPr lang="en-US" dirty="0" err="1" smtClean="0"/>
              <a:t>Punktnivå</a:t>
            </a:r>
            <a:r>
              <a:rPr lang="en-US" dirty="0" smtClean="0"/>
              <a:t> 5</a:t>
            </a:r>
          </a:p>
        </p:txBody>
      </p:sp>
      <p:pic>
        <p:nvPicPr>
          <p:cNvPr id="8" name="PPT_bg_vanlig_side_left.png" descr="/Volumes/grafisk/Universitetet i Stavanger/1310 UiS erstatningsfont/Utforming/Links/PPT_bg_vanlig_side_lef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89571" cy="517699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80000" y="1312544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01466" y="6269053"/>
            <a:ext cx="38664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930AF328-B51C-4FF1-B9B1-597C01516ED8}" type="slidenum">
              <a:rPr lang="nb-NO" sz="800" smtClean="0">
                <a:solidFill>
                  <a:srgbClr val="194377"/>
                </a:solidFill>
                <a:latin typeface="Trebuchet M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b-NO" sz="800" dirty="0">
              <a:solidFill>
                <a:srgbClr val="194377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15819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o kolonner, med under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1672544"/>
            <a:ext cx="3474720" cy="609600"/>
          </a:xfrm>
        </p:spPr>
        <p:txBody>
          <a:bodyPr anchor="b">
            <a:noAutofit/>
          </a:bodyPr>
          <a:lstStyle>
            <a:lvl1pPr marL="0" indent="0" algn="l">
              <a:buNone/>
              <a:defRPr sz="18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undertittel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20640" y="1672544"/>
            <a:ext cx="3474720" cy="609600"/>
          </a:xfrm>
        </p:spPr>
        <p:txBody>
          <a:bodyPr anchor="b">
            <a:noAutofit/>
          </a:bodyPr>
          <a:lstStyle>
            <a:lvl1pPr marL="0" indent="0" algn="l">
              <a:buNone/>
              <a:defRPr sz="18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undertittel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1097280" y="2463732"/>
            <a:ext cx="3474720" cy="3657600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1"/>
            <a:r>
              <a:rPr lang="en-US" dirty="0" err="1" smtClean="0"/>
              <a:t>Punktnivå</a:t>
            </a:r>
            <a:r>
              <a:rPr lang="en-US" dirty="0" smtClean="0"/>
              <a:t> 2</a:t>
            </a:r>
          </a:p>
          <a:p>
            <a:pPr lvl="2"/>
            <a:r>
              <a:rPr lang="en-US" dirty="0" err="1" smtClean="0"/>
              <a:t>Punktnivå</a:t>
            </a:r>
            <a:r>
              <a:rPr lang="en-US" dirty="0" smtClean="0"/>
              <a:t> 3</a:t>
            </a:r>
          </a:p>
          <a:p>
            <a:pPr lvl="3"/>
            <a:r>
              <a:rPr lang="en-US" dirty="0" err="1" smtClean="0"/>
              <a:t>Punktnivå</a:t>
            </a:r>
            <a:r>
              <a:rPr lang="en-US" dirty="0" smtClean="0"/>
              <a:t> 4</a:t>
            </a:r>
          </a:p>
          <a:p>
            <a:pPr lvl="4"/>
            <a:r>
              <a:rPr lang="en-US" dirty="0" err="1" smtClean="0"/>
              <a:t>Punktnivå</a:t>
            </a:r>
            <a:r>
              <a:rPr lang="en-US" dirty="0" smtClean="0"/>
              <a:t> 5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5120640" y="2463735"/>
            <a:ext cx="3474720" cy="3657600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1"/>
            <a:r>
              <a:rPr lang="en-US" dirty="0" err="1" smtClean="0"/>
              <a:t>Punktnivå</a:t>
            </a:r>
            <a:r>
              <a:rPr lang="en-US" dirty="0" smtClean="0"/>
              <a:t> 2</a:t>
            </a:r>
          </a:p>
          <a:p>
            <a:pPr lvl="2"/>
            <a:r>
              <a:rPr lang="en-US" dirty="0" err="1" smtClean="0"/>
              <a:t>Punktnivå</a:t>
            </a:r>
            <a:r>
              <a:rPr lang="en-US" dirty="0" smtClean="0"/>
              <a:t> 3</a:t>
            </a:r>
          </a:p>
          <a:p>
            <a:pPr lvl="3"/>
            <a:r>
              <a:rPr lang="en-US" dirty="0" err="1" smtClean="0"/>
              <a:t>Punktnivå</a:t>
            </a:r>
            <a:r>
              <a:rPr lang="en-US" dirty="0" smtClean="0"/>
              <a:t> 4</a:t>
            </a:r>
          </a:p>
          <a:p>
            <a:pPr lvl="4"/>
            <a:r>
              <a:rPr lang="en-US" dirty="0" err="1" smtClean="0"/>
              <a:t>Punktnivå</a:t>
            </a:r>
            <a:r>
              <a:rPr lang="en-US" dirty="0" smtClean="0"/>
              <a:t> 5</a:t>
            </a:r>
          </a:p>
        </p:txBody>
      </p:sp>
      <p:pic>
        <p:nvPicPr>
          <p:cNvPr id="10" name="PPT_bg_vanlig_side_left.png" descr="/Volumes/grafisk/Universitetet i Stavanger/1310 UiS erstatningsfont/Utforming/Links/PPT_bg_vanlig_side_lef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89571" cy="51769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080000" y="1312544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01466" y="6269053"/>
            <a:ext cx="38664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930AF328-B51C-4FF1-B9B1-597C01516ED8}" type="slidenum">
              <a:rPr lang="nb-NO" sz="800" smtClean="0">
                <a:solidFill>
                  <a:srgbClr val="194377"/>
                </a:solidFill>
                <a:latin typeface="Trebuchet M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b-NO" sz="800" dirty="0">
              <a:solidFill>
                <a:srgbClr val="194377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40234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kolonner og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60000">
            <a:off x="4897494" y="1879996"/>
            <a:ext cx="3809954" cy="31774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nb-NO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1097280" y="1712744"/>
            <a:ext cx="3474720" cy="4389120"/>
          </a:xfrm>
        </p:spPr>
        <p:txBody>
          <a:bodyPr/>
          <a:lstStyle>
            <a:lvl1pPr marL="265113" indent="-265113">
              <a:buClr>
                <a:schemeClr val="accent1"/>
              </a:buClr>
              <a:buFont typeface="Wingdings" charset="2"/>
              <a:buChar char="§"/>
              <a:defRPr sz="1800"/>
            </a:lvl1pPr>
            <a:lvl2pPr marL="539750" indent="-184150">
              <a:buClr>
                <a:schemeClr val="accent1"/>
              </a:buClr>
              <a:buFont typeface="Wingdings" charset="2"/>
              <a:buChar char="§"/>
              <a:defRPr/>
            </a:lvl2pPr>
            <a:lvl3pPr marL="895350" indent="-173038">
              <a:buClr>
                <a:schemeClr val="accent1"/>
              </a:buClr>
              <a:buFont typeface="Wingdings" charset="2"/>
              <a:buChar char="§"/>
              <a:defRPr/>
            </a:lvl3pPr>
            <a:lvl4pPr marL="1343025" indent="-173038">
              <a:buClr>
                <a:schemeClr val="accent1"/>
              </a:buClr>
              <a:buFont typeface="Wingdings" charset="2"/>
              <a:buChar char="§"/>
              <a:defRPr/>
            </a:lvl4pPr>
            <a:lvl5pPr marL="1700213" indent="-174625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1"/>
            <a:r>
              <a:rPr lang="en-US" dirty="0" err="1" smtClean="0"/>
              <a:t>Punktnivå</a:t>
            </a:r>
            <a:r>
              <a:rPr lang="en-US" dirty="0" smtClean="0"/>
              <a:t> 2</a:t>
            </a:r>
          </a:p>
          <a:p>
            <a:pPr lvl="2"/>
            <a:r>
              <a:rPr lang="en-US" dirty="0" err="1" smtClean="0"/>
              <a:t>Punktnivå</a:t>
            </a:r>
            <a:r>
              <a:rPr lang="en-US" dirty="0" smtClean="0"/>
              <a:t> 3</a:t>
            </a:r>
          </a:p>
          <a:p>
            <a:pPr lvl="3"/>
            <a:r>
              <a:rPr lang="en-US" dirty="0" err="1" smtClean="0"/>
              <a:t>Punktnivå</a:t>
            </a:r>
            <a:r>
              <a:rPr lang="en-US" dirty="0" smtClean="0"/>
              <a:t> 4</a:t>
            </a:r>
          </a:p>
          <a:p>
            <a:pPr lvl="4"/>
            <a:r>
              <a:rPr lang="en-US" dirty="0" err="1" smtClean="0"/>
              <a:t>Punktnivå</a:t>
            </a:r>
            <a:r>
              <a:rPr lang="en-US" dirty="0" smtClean="0"/>
              <a:t> 5</a:t>
            </a:r>
          </a:p>
        </p:txBody>
      </p:sp>
      <p:pic>
        <p:nvPicPr>
          <p:cNvPr id="8" name="PPT_bg_vanlig_side_left.png" descr="/Volumes/grafisk/Universitetet i Stavanger/1310 UiS erstatningsfont/Utforming/Links/PPT_bg_vanlig_side_lef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89571" cy="517699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80000" y="1312544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 rot="21440467">
            <a:off x="4933226" y="1915132"/>
            <a:ext cx="3736741" cy="3070799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 rot="21600000">
            <a:off x="5044296" y="5366737"/>
            <a:ext cx="3713054" cy="225448"/>
          </a:xfrm>
        </p:spPr>
        <p:txBody>
          <a:bodyPr>
            <a:normAutofit/>
          </a:bodyPr>
          <a:lstStyle>
            <a:lvl1pPr marL="0" indent="0" algn="ctr">
              <a:buNone/>
              <a:defRPr sz="1000" i="1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bildetekst</a:t>
            </a:r>
            <a:r>
              <a:rPr lang="en-US" dirty="0" smtClean="0"/>
              <a:t> her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01466" y="6269053"/>
            <a:ext cx="38664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930AF328-B51C-4FF1-B9B1-597C01516ED8}" type="slidenum">
              <a:rPr lang="nb-NO" sz="800" smtClean="0">
                <a:solidFill>
                  <a:srgbClr val="194377"/>
                </a:solidFill>
                <a:latin typeface="Trebuchet M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b-NO" sz="800" dirty="0">
              <a:solidFill>
                <a:srgbClr val="194377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80869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0000" y="1688124"/>
            <a:ext cx="6333674" cy="3995921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5927796"/>
            <a:ext cx="6333674" cy="310621"/>
          </a:xfrm>
        </p:spPr>
        <p:txBody>
          <a:bodyPr>
            <a:normAutofit/>
          </a:bodyPr>
          <a:lstStyle>
            <a:lvl1pPr marL="0" indent="0" algn="ctr">
              <a:buNone/>
              <a:defRPr sz="1000" i="1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bildetekst</a:t>
            </a:r>
            <a:r>
              <a:rPr lang="en-US" dirty="0" smtClean="0"/>
              <a:t> her</a:t>
            </a:r>
          </a:p>
        </p:txBody>
      </p:sp>
      <p:pic>
        <p:nvPicPr>
          <p:cNvPr id="8" name="PPT_bg_vanlig_side_left.png" descr="/Volumes/grafisk/Universitetet i Stavanger/1310 UiS erstatningsfont/Utforming/Links/PPT_bg_vanlig_side_lef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89571" cy="517699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112543"/>
            <a:ext cx="7508108" cy="112066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80000" y="1312544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201466" y="6269053"/>
            <a:ext cx="38664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930AF328-B51C-4FF1-B9B1-597C01516ED8}" type="slidenum">
              <a:rPr lang="nb-NO" sz="800" smtClean="0">
                <a:solidFill>
                  <a:srgbClr val="194377"/>
                </a:solidFill>
                <a:latin typeface="Trebuchet M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b-NO" sz="800" dirty="0">
              <a:solidFill>
                <a:srgbClr val="194377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39857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pic>
        <p:nvPicPr>
          <p:cNvPr id="6" name="PPT_bg_vanlig_side_left.png" descr="/Volumes/grafisk/Universitetet i Stavanger/1310 UiS erstatningsfont/Utforming/Links/PPT_bg_vanlig_side_lef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89571" cy="517699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080000" y="1312544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01466" y="6269053"/>
            <a:ext cx="38664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930AF328-B51C-4FF1-B9B1-597C01516ED8}" type="slidenum">
              <a:rPr lang="nb-NO" sz="800" smtClean="0">
                <a:solidFill>
                  <a:srgbClr val="194377"/>
                </a:solidFill>
                <a:latin typeface="Trebuchet M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b-NO" sz="800" dirty="0">
              <a:solidFill>
                <a:srgbClr val="194377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30901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T_bg_vanlig_side_left.png" descr="/Volumes/grafisk/Universitetet i Stavanger/1310 UiS erstatningsfont/Utforming/Links/PPT_bg_vanlig_side_lef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89571" cy="5176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01466" y="6269053"/>
            <a:ext cx="38664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930AF328-B51C-4FF1-B9B1-597C01516ED8}" type="slidenum">
              <a:rPr lang="nb-NO" sz="800" smtClean="0">
                <a:solidFill>
                  <a:srgbClr val="194377"/>
                </a:solidFill>
                <a:latin typeface="Trebuchet M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b-NO" sz="800" dirty="0">
              <a:solidFill>
                <a:srgbClr val="194377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66084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877050" y="609600"/>
            <a:ext cx="188595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219200" y="609600"/>
            <a:ext cx="550545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Reidar J. Mykletun; Norsk Hotellhøgskole</a:t>
            </a: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C0C78-6676-4F69-AD23-28CC859DC1F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8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tel, tekst og utkli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543800" cy="6858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1219200" y="1600200"/>
            <a:ext cx="3695700" cy="4495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utklipp 3"/>
          <p:cNvSpPr>
            <a:spLocks noGrp="1"/>
          </p:cNvSpPr>
          <p:nvPr>
            <p:ph type="clipArt" sz="half" idx="2"/>
          </p:nvPr>
        </p:nvSpPr>
        <p:spPr>
          <a:xfrm>
            <a:off x="5067300" y="1600200"/>
            <a:ext cx="3695700" cy="4495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Reidar J. Mykletun; Norsk Hotellhøgskole</a:t>
            </a: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BCD82-F709-40F7-A02B-8105171F294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6187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tel, to innholdsdel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543800" cy="6858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"/>
          </p:nvPr>
        </p:nvSpPr>
        <p:spPr>
          <a:xfrm>
            <a:off x="1219200" y="1600200"/>
            <a:ext cx="3695700" cy="21717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2"/>
          </p:nvPr>
        </p:nvSpPr>
        <p:spPr>
          <a:xfrm>
            <a:off x="1219200" y="3924300"/>
            <a:ext cx="3695700" cy="21717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3"/>
          </p:nvPr>
        </p:nvSpPr>
        <p:spPr>
          <a:xfrm>
            <a:off x="5067300" y="1600200"/>
            <a:ext cx="3695700" cy="4495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Reidar J. Mykletun; Norsk Hotellhøgskole</a:t>
            </a:r>
            <a:endParaRPr lang="nb-NO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FAAFC-90D8-4AC2-9DB7-69D73EF0FB4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5745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543800" cy="6858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abell 2"/>
          <p:cNvSpPr>
            <a:spLocks noGrp="1"/>
          </p:cNvSpPr>
          <p:nvPr>
            <p:ph type="tbl" idx="1"/>
          </p:nvPr>
        </p:nvSpPr>
        <p:spPr>
          <a:xfrm>
            <a:off x="1219200" y="1600200"/>
            <a:ext cx="7543800" cy="4495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Reidar J. Mykletun; Norsk Hotellhøgskole</a:t>
            </a: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099DA-12C6-4D8A-AE45-E00F5DDD2AA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2060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219200" y="2286000"/>
            <a:ext cx="7543800" cy="0"/>
          </a:xfrm>
          <a:prstGeom prst="line">
            <a:avLst/>
          </a:prstGeom>
          <a:noFill/>
          <a:ln w="9525">
            <a:solidFill>
              <a:srgbClr val="22529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6" name="Picture 9" descr="UiS_eng_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4318000"/>
            <a:ext cx="135731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762000"/>
            <a:ext cx="7543800" cy="1371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438400"/>
            <a:ext cx="7543800" cy="106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3AF05-C502-4E98-94FC-13ABDF63850A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9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46F4A-8A00-4287-A6EC-19E5395B793C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59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D912F-D575-4EA5-8ABE-9D3E8C129601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926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95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67300" y="1600200"/>
            <a:ext cx="3695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3C5F9-7D39-4495-92E1-8A5DDD15991F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12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0D460-C13B-4589-A1C1-5D126AA32B7E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7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Reidar J. Mykletun; Norsk Hotellhøgskole</a:t>
            </a: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C88B5-8AD5-4898-A8DC-0940CCA00FE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4310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F8F35-629B-4CC6-A7A4-C6B888199899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429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55B6D-7295-4B7B-A074-B3808D782CE7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44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AE8F5-0C79-4D3B-9FC2-8E563278DB74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08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F1458-CC45-4EDC-9C69-E6757AD689DB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30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6DFAB-2557-410D-B39F-ED9EA22D86EF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68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877050" y="609600"/>
            <a:ext cx="188595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219200" y="609600"/>
            <a:ext cx="550545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C72BA-CBB0-4DC2-8AC5-CC4BE0034B0E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98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tel, tekst og utkli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543800" cy="6858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1219200" y="1600200"/>
            <a:ext cx="3695700" cy="4495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utklipp 3"/>
          <p:cNvSpPr>
            <a:spLocks noGrp="1"/>
          </p:cNvSpPr>
          <p:nvPr>
            <p:ph type="clipArt" sz="half" idx="2"/>
          </p:nvPr>
        </p:nvSpPr>
        <p:spPr>
          <a:xfrm>
            <a:off x="5067300" y="1600200"/>
            <a:ext cx="3695700" cy="4495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39AD3-78EC-4316-A8A7-2F8B013A82A8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94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tel, to innholdsdel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543800" cy="6858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"/>
          </p:nvPr>
        </p:nvSpPr>
        <p:spPr>
          <a:xfrm>
            <a:off x="1219200" y="1600200"/>
            <a:ext cx="3695700" cy="21717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2"/>
          </p:nvPr>
        </p:nvSpPr>
        <p:spPr>
          <a:xfrm>
            <a:off x="1219200" y="3924300"/>
            <a:ext cx="3695700" cy="21717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3"/>
          </p:nvPr>
        </p:nvSpPr>
        <p:spPr>
          <a:xfrm>
            <a:off x="5067300" y="1600200"/>
            <a:ext cx="3695700" cy="4495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6CE0F-6E11-40E2-BB66-B50A342F38FE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10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543800" cy="6858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abell 2"/>
          <p:cNvSpPr>
            <a:spLocks noGrp="1"/>
          </p:cNvSpPr>
          <p:nvPr>
            <p:ph type="tbl" idx="1"/>
          </p:nvPr>
        </p:nvSpPr>
        <p:spPr>
          <a:xfrm>
            <a:off x="1219200" y="1600200"/>
            <a:ext cx="7543800" cy="4495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A30D2-C3D7-4DD6-B086-3906A599EB34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62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219200" y="2286000"/>
            <a:ext cx="7543800" cy="0"/>
          </a:xfrm>
          <a:prstGeom prst="line">
            <a:avLst/>
          </a:prstGeom>
          <a:noFill/>
          <a:ln w="9525">
            <a:solidFill>
              <a:srgbClr val="22529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6" name="Picture 9" descr="UiS_eng_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4318000"/>
            <a:ext cx="135731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762000"/>
            <a:ext cx="7543800" cy="1371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438400"/>
            <a:ext cx="7543800" cy="106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9A1D3-9158-445C-B998-012D7947FC4B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1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Reidar J. Mykletun; Norsk Hotellhøgskole</a:t>
            </a: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C4C90-B44A-41F9-B1B6-B90EB8C8FC8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1858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829DB-2D3A-4D5F-B49F-0CAE3404E55B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028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21452-BAF9-4991-A702-6D340E7B2B7D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55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95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67300" y="1600200"/>
            <a:ext cx="3695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D608C-1642-4320-BD83-27E2617C25C8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202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0CBC6-DDC1-4B12-82CB-896EDEEE52FA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048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14F29-EF11-4656-A2FC-F39C00327425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74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B42BD-67FE-4F4D-9B7B-F92F40CBF310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93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204FE-2D0F-4ED3-BF59-9A92C840D485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64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0DB30-D7F0-430A-B913-0502C18D66D9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59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E19B8-45C9-4484-9C92-EE378E0B3681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42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877050" y="609600"/>
            <a:ext cx="188595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219200" y="609600"/>
            <a:ext cx="550545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E4A98-BBA7-4258-AEF0-3088E75A889D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0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95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67300" y="1600200"/>
            <a:ext cx="3695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Reidar J. Mykletun; Norsk Hotellhøgskole</a:t>
            </a: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01A9D-4D93-4242-AD0E-C22E4A42F41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48099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tel, tekst og utkli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543800" cy="6858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1219200" y="1600200"/>
            <a:ext cx="3695700" cy="4495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utklipp 3"/>
          <p:cNvSpPr>
            <a:spLocks noGrp="1"/>
          </p:cNvSpPr>
          <p:nvPr>
            <p:ph type="clipArt" sz="half" idx="2"/>
          </p:nvPr>
        </p:nvSpPr>
        <p:spPr>
          <a:xfrm>
            <a:off x="5067300" y="1600200"/>
            <a:ext cx="3695700" cy="4495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70795-1826-490B-8794-9649E7355EC0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74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tel, to innholdsdel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543800" cy="6858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"/>
          </p:nvPr>
        </p:nvSpPr>
        <p:spPr>
          <a:xfrm>
            <a:off x="1219200" y="1600200"/>
            <a:ext cx="3695700" cy="21717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2"/>
          </p:nvPr>
        </p:nvSpPr>
        <p:spPr>
          <a:xfrm>
            <a:off x="1219200" y="3924300"/>
            <a:ext cx="3695700" cy="21717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3"/>
          </p:nvPr>
        </p:nvSpPr>
        <p:spPr>
          <a:xfrm>
            <a:off x="5067300" y="1600200"/>
            <a:ext cx="3695700" cy="4495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06530-E673-48F4-BA4A-D91EBD41CBDC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97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543800" cy="6858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abell 2"/>
          <p:cNvSpPr>
            <a:spLocks noGrp="1"/>
          </p:cNvSpPr>
          <p:nvPr>
            <p:ph type="tbl" idx="1"/>
          </p:nvPr>
        </p:nvSpPr>
        <p:spPr>
          <a:xfrm>
            <a:off x="1219200" y="1600200"/>
            <a:ext cx="7543800" cy="4495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D8AD7-C695-4F41-9530-C751E119421C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19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61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81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20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84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097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900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1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Reidar J. Mykletun; Norsk Hotellhøgskole</a:t>
            </a: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BFBDC-2DD3-4148-AC88-B1F2971D9D7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93721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098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45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373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20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932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874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812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853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753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98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Reidar J. Mykletun; Norsk Hotellhøgskole</a:t>
            </a: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C558F-BACB-424B-85BF-2ACB5E7DE6F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43356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243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752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259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079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714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219200" y="2286000"/>
            <a:ext cx="7543800" cy="0"/>
          </a:xfrm>
          <a:prstGeom prst="line">
            <a:avLst/>
          </a:prstGeom>
          <a:noFill/>
          <a:ln w="9525">
            <a:solidFill>
              <a:srgbClr val="22529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6" name="Picture 9" descr="UiS_eng_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4318000"/>
            <a:ext cx="135731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762000"/>
            <a:ext cx="7543800" cy="1371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438400"/>
            <a:ext cx="7543800" cy="106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EE06E-32E5-498F-B6B5-ED1033F90262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590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6A0AC-69A8-4DCB-96D6-18D1BF766E97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134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6B4D5-470D-4DD5-826F-67CADD2C8329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964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95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67300" y="1600200"/>
            <a:ext cx="3695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D3CF8-2CA3-41A2-8560-08A2633BA006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379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E0C9D-10E3-4C49-9374-876BC67677D0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5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Reidar J. Mykletun; Norsk Hotellhøgskole</a:t>
            </a: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04FE3-586A-477B-A9F3-F992CF27379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05297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6E4F9-0B8E-4E55-88F2-AA6D3C982154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908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6A9A5-7C7F-414B-8EEC-42361A5B56F1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362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43FC6-3BBE-40C0-8D8F-BFDABF17DC6E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8715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EC052-0DC6-4C9C-A825-EE07D1CB6ACF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365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50E2B-C1C2-44D9-A9DB-9E93BEFEBBF5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649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877050" y="609600"/>
            <a:ext cx="188595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219200" y="609600"/>
            <a:ext cx="550545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9BD93-DB3B-4DE3-A0A4-F27F311842C0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162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tel, tekst og utkli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543800" cy="6858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1219200" y="1600200"/>
            <a:ext cx="3695700" cy="4495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utklipp 3"/>
          <p:cNvSpPr>
            <a:spLocks noGrp="1"/>
          </p:cNvSpPr>
          <p:nvPr>
            <p:ph type="clipArt" sz="half" idx="2"/>
          </p:nvPr>
        </p:nvSpPr>
        <p:spPr>
          <a:xfrm>
            <a:off x="5067300" y="1600200"/>
            <a:ext cx="3695700" cy="4495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36EC2-5B5F-4A11-988A-E00EEBAF1597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458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tel, to innholdsdel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543800" cy="6858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"/>
          </p:nvPr>
        </p:nvSpPr>
        <p:spPr>
          <a:xfrm>
            <a:off x="1219200" y="1600200"/>
            <a:ext cx="3695700" cy="21717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2"/>
          </p:nvPr>
        </p:nvSpPr>
        <p:spPr>
          <a:xfrm>
            <a:off x="1219200" y="3924300"/>
            <a:ext cx="3695700" cy="21717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3"/>
          </p:nvPr>
        </p:nvSpPr>
        <p:spPr>
          <a:xfrm>
            <a:off x="5067300" y="1600200"/>
            <a:ext cx="3695700" cy="4495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0AF8-EA0D-4D88-A632-1EAA98B7749A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697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543800" cy="6858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abell 2"/>
          <p:cNvSpPr>
            <a:spLocks noGrp="1"/>
          </p:cNvSpPr>
          <p:nvPr>
            <p:ph type="tbl" idx="1"/>
          </p:nvPr>
        </p:nvSpPr>
        <p:spPr>
          <a:xfrm>
            <a:off x="1219200" y="1600200"/>
            <a:ext cx="7543800" cy="4495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3881D-3A08-4D25-8997-26A80F14A61E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927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762000"/>
            <a:ext cx="7543800" cy="13716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noProof="0" smtClean="0"/>
              <a:t>Klikk for å redigere tittelstil i malen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438400"/>
            <a:ext cx="7543800" cy="106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nb-NO" noProof="0" smtClean="0"/>
              <a:t>Klikk for å redigere undertittelstil i malen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C3BE24A-C9C8-47AC-8CBE-293E94CBACA8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1219200" y="2286000"/>
            <a:ext cx="7543800" cy="0"/>
          </a:xfrm>
          <a:prstGeom prst="line">
            <a:avLst/>
          </a:prstGeom>
          <a:noFill/>
          <a:ln w="9525">
            <a:solidFill>
              <a:srgbClr val="22529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12297" name="Picture 9" descr="UiS_eng_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4318000"/>
            <a:ext cx="1357312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669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9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29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Reidar J. Mykletun; Norsk Hotellhøgskole</a:t>
            </a: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1DCB3-96DF-41CB-892A-93FA7D006A5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50275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F5C62F-80CB-4FBF-84E3-3D5A38578D91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01916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B94CD-4A13-418D-AEDA-22DB6A454B68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1482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95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67300" y="1600200"/>
            <a:ext cx="3695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EF639-7079-46D9-A948-A0309995F8E5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25176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464F-EE06-4146-9E22-DC3D0AAD16C8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91505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D8ECA-36A4-4C07-A61C-8F3342299B57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92448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1F3E5-C34B-4606-ACBD-3F70C3E7880F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76952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8B5C9-197A-4EAB-B27D-7DC87B029ADD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68022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AC9E8-0A02-42B7-B0EA-D826D224D557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0533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DB57B-9B6C-4905-B884-C3457C039C0D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17590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877050" y="609600"/>
            <a:ext cx="188595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219200" y="609600"/>
            <a:ext cx="550545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0FD58-F330-41B0-A2B0-3AD502B1958F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2409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Reidar J. Mykletun; Norsk Hotellhøgskole</a:t>
            </a: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87797-13F4-4DE3-9376-42630ED93B6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87286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762000"/>
            <a:ext cx="7543800" cy="13716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noProof="0" smtClean="0"/>
              <a:t>Klikk for å redigere tittelstil i malen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438400"/>
            <a:ext cx="7543800" cy="106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nb-NO" noProof="0" smtClean="0"/>
              <a:t>Klikk for å redigere undertittelstil i malen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C3BE24A-C9C8-47AC-8CBE-293E94CBACA8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1219200" y="2286000"/>
            <a:ext cx="7543800" cy="0"/>
          </a:xfrm>
          <a:prstGeom prst="line">
            <a:avLst/>
          </a:prstGeom>
          <a:noFill/>
          <a:ln w="9525">
            <a:solidFill>
              <a:srgbClr val="22529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12297" name="Picture 9" descr="UiS_eng_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4318000"/>
            <a:ext cx="1357312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145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9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29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F5C62F-80CB-4FBF-84E3-3D5A38578D91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99261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B94CD-4A13-418D-AEDA-22DB6A454B68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24858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95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67300" y="1600200"/>
            <a:ext cx="3695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EF639-7079-46D9-A948-A0309995F8E5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82496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1464F-EE06-4146-9E22-DC3D0AAD16C8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99041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D8ECA-36A4-4C07-A61C-8F3342299B57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55669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1F3E5-C34B-4606-ACBD-3F70C3E7880F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820873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8B5C9-197A-4EAB-B27D-7DC87B029ADD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89710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AC9E8-0A02-42B7-B0EA-D826D224D557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82003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DB57B-9B6C-4905-B884-C3457C039C0D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28026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4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5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543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543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" charset="0"/>
              </a:defRPr>
            </a:lvl1pPr>
          </a:lstStyle>
          <a:p>
            <a:pPr>
              <a:defRPr/>
            </a:pPr>
            <a:r>
              <a:rPr lang="nn-NO"/>
              <a:t>Reidar J. Mykletun; Norsk Hotellhøgskole</a:t>
            </a:r>
            <a:endParaRPr lang="nb-NO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DABB1279-E6B8-454A-96DB-26A490A68BA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219200" y="1447800"/>
            <a:ext cx="7543800" cy="0"/>
          </a:xfrm>
          <a:prstGeom prst="line">
            <a:avLst/>
          </a:prstGeom>
          <a:noFill/>
          <a:ln w="9525">
            <a:solidFill>
              <a:srgbClr val="22529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33" name="Picture 9" descr="UiS_eng_white_pp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01688"/>
            <a:ext cx="8128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543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543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5575D883-6268-4EE3-8C8B-140B975B6021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219200" y="1447800"/>
            <a:ext cx="7543800" cy="0"/>
          </a:xfrm>
          <a:prstGeom prst="line">
            <a:avLst/>
          </a:prstGeom>
          <a:noFill/>
          <a:ln w="9525">
            <a:solidFill>
              <a:srgbClr val="22529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1033" name="Picture 9" descr="UiS_eng_white_pp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01688"/>
            <a:ext cx="8128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61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543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543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92D66F5D-370E-4AA7-B074-47CF9931FE37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219200" y="1447800"/>
            <a:ext cx="7543800" cy="0"/>
          </a:xfrm>
          <a:prstGeom prst="line">
            <a:avLst/>
          </a:prstGeom>
          <a:noFill/>
          <a:ln w="9525">
            <a:solidFill>
              <a:srgbClr val="22529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1033" name="Picture 9" descr="UiS_eng_white_pp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01688"/>
            <a:ext cx="8128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39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12/03/2015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75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FCDCD69-E095-465C-9996-D410DECBAA70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12/03/2015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C7D06F0-98DB-4F54-A486-124F3B4EDF7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6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543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543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D56537A7-81CB-4D29-AECA-81966E5B77ED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219200" y="1447800"/>
            <a:ext cx="7543800" cy="0"/>
          </a:xfrm>
          <a:prstGeom prst="line">
            <a:avLst/>
          </a:prstGeom>
          <a:noFill/>
          <a:ln w="9525">
            <a:solidFill>
              <a:srgbClr val="22529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1033" name="Picture 9" descr="UiS_eng_white_pp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01688"/>
            <a:ext cx="8128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34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543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 i malen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543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9D9717-1753-4CF5-B788-5C3A000B4356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1219200" y="1447800"/>
            <a:ext cx="7543800" cy="0"/>
          </a:xfrm>
          <a:prstGeom prst="line">
            <a:avLst/>
          </a:prstGeom>
          <a:noFill/>
          <a:ln w="9525">
            <a:solidFill>
              <a:srgbClr val="22529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11273" name="Picture 9" descr="UiS_eng_white_pp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01688"/>
            <a:ext cx="812800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82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543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 i malen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543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9D9717-1753-4CF5-B788-5C3A000B4356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1219200" y="1447800"/>
            <a:ext cx="7543800" cy="0"/>
          </a:xfrm>
          <a:prstGeom prst="line">
            <a:avLst/>
          </a:prstGeom>
          <a:noFill/>
          <a:ln w="9525">
            <a:solidFill>
              <a:srgbClr val="22529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11273" name="Picture 9" descr="UiS_eng_white_pp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01688"/>
            <a:ext cx="812800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06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225298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112543"/>
            <a:ext cx="7508108" cy="1120668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600201"/>
            <a:ext cx="7508108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1"/>
            <a:r>
              <a:rPr lang="en-US" dirty="0" err="1" smtClean="0"/>
              <a:t>Punktnivå</a:t>
            </a:r>
            <a:r>
              <a:rPr lang="en-US" dirty="0" smtClean="0"/>
              <a:t> 2</a:t>
            </a:r>
          </a:p>
          <a:p>
            <a:pPr lvl="2"/>
            <a:r>
              <a:rPr lang="en-US" dirty="0" err="1" smtClean="0"/>
              <a:t>Punktnivå</a:t>
            </a:r>
            <a:r>
              <a:rPr lang="en-US" dirty="0" smtClean="0"/>
              <a:t> 3</a:t>
            </a:r>
          </a:p>
          <a:p>
            <a:pPr lvl="3"/>
            <a:r>
              <a:rPr lang="en-US" dirty="0" err="1" smtClean="0"/>
              <a:t>Punktnivå</a:t>
            </a:r>
            <a:r>
              <a:rPr lang="en-US" dirty="0" smtClean="0"/>
              <a:t> 4</a:t>
            </a:r>
          </a:p>
          <a:p>
            <a:pPr lvl="4"/>
            <a:r>
              <a:rPr lang="en-US" dirty="0" err="1" smtClean="0"/>
              <a:t>Punktnivå</a:t>
            </a:r>
            <a:r>
              <a:rPr lang="en-US" dirty="0" smtClean="0"/>
              <a:t> 5</a:t>
            </a:r>
          </a:p>
        </p:txBody>
      </p:sp>
      <p:pic>
        <p:nvPicPr>
          <p:cNvPr id="1026" name="Picture 2" descr="2013UiS_nor_col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77945"/>
            <a:ext cx="822192" cy="109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52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rgbClr val="000000"/>
          </a:solidFill>
          <a:effectLst/>
          <a:latin typeface="Trebuchet MS"/>
          <a:ea typeface="+mj-ea"/>
          <a:cs typeface="Trebuchet MS"/>
        </a:defRPr>
      </a:lvl1pPr>
    </p:titleStyle>
    <p:bodyStyle>
      <a:lvl1pPr marL="265113" indent="-265113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b="0" i="0" kern="1200">
          <a:solidFill>
            <a:schemeClr val="tx1">
              <a:lumMod val="85000"/>
              <a:lumOff val="15000"/>
            </a:schemeClr>
          </a:solidFill>
          <a:latin typeface="Trebuchet MS"/>
          <a:ea typeface="+mn-ea"/>
          <a:cs typeface="Trebuchet MS"/>
        </a:defRPr>
      </a:lvl1pPr>
      <a:lvl2pPr marL="539750" indent="-184150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1400" b="0" i="0" kern="1200" baseline="0">
          <a:solidFill>
            <a:schemeClr val="tx1">
              <a:lumMod val="85000"/>
              <a:lumOff val="15000"/>
            </a:schemeClr>
          </a:solidFill>
          <a:latin typeface="Trebuchet MS"/>
          <a:ea typeface="+mn-ea"/>
          <a:cs typeface="Trebuchet MS"/>
        </a:defRPr>
      </a:lvl2pPr>
      <a:lvl3pPr marL="895350" indent="-173038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1400" b="0" i="0" kern="1200">
          <a:solidFill>
            <a:schemeClr val="tx1">
              <a:lumMod val="85000"/>
              <a:lumOff val="15000"/>
            </a:schemeClr>
          </a:solidFill>
          <a:latin typeface="Trebuchet MS"/>
          <a:ea typeface="+mn-ea"/>
          <a:cs typeface="Trebuchet MS"/>
        </a:defRPr>
      </a:lvl3pPr>
      <a:lvl4pPr marL="1343025" indent="-173038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tabLst/>
        <a:defRPr sz="1400" b="0" i="0" kern="1200" baseline="0">
          <a:solidFill>
            <a:schemeClr val="tx1">
              <a:lumMod val="85000"/>
              <a:lumOff val="15000"/>
            </a:schemeClr>
          </a:solidFill>
          <a:latin typeface="Trebuchet MS"/>
          <a:ea typeface="+mn-ea"/>
          <a:cs typeface="Trebuchet MS"/>
        </a:defRPr>
      </a:lvl4pPr>
      <a:lvl5pPr marL="1700213" indent="-174625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1400" b="0" i="0" kern="1200">
          <a:solidFill>
            <a:schemeClr val="tx1">
              <a:lumMod val="85000"/>
              <a:lumOff val="15000"/>
            </a:schemeClr>
          </a:solidFill>
          <a:latin typeface="Trebuchet MS"/>
          <a:ea typeface="+mn-ea"/>
          <a:cs typeface="Trebuchet M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emf"/><Relationship Id="rId5" Type="http://schemas.openxmlformats.org/officeDocument/2006/relationships/oleObject" Target="../embeddings/Microsoft_Word_97_-_2003_Document1.doc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9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9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tel 3"/>
          <p:cNvSpPr>
            <a:spLocks noGrp="1"/>
          </p:cNvSpPr>
          <p:nvPr>
            <p:ph type="title"/>
          </p:nvPr>
        </p:nvSpPr>
        <p:spPr>
          <a:xfrm>
            <a:off x="1219200" y="188913"/>
            <a:ext cx="6809184" cy="1106487"/>
          </a:xfrm>
        </p:spPr>
        <p:txBody>
          <a:bodyPr/>
          <a:lstStyle/>
          <a:p>
            <a:r>
              <a:rPr lang="en-GB" sz="2800" i="1" dirty="0" smtClean="0"/>
              <a:t>Improving guest satisfaction by using The Meal Experience Model </a:t>
            </a:r>
            <a:endParaRPr lang="en-US" sz="2800" dirty="0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474" y="1340768"/>
            <a:ext cx="6984950" cy="465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" descr="gladmat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0481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Plassholder for bunntekst 1"/>
          <p:cNvSpPr>
            <a:spLocks noGrp="1"/>
          </p:cNvSpPr>
          <p:nvPr>
            <p:ph type="ftr" sz="quarter" idx="11"/>
          </p:nvPr>
        </p:nvSpPr>
        <p:spPr>
          <a:xfrm>
            <a:off x="1043608" y="5996136"/>
            <a:ext cx="802779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nn-NO" dirty="0"/>
              <a:t>Reidar J. Mykletun; </a:t>
            </a:r>
            <a:r>
              <a:rPr lang="nn-NO" dirty="0" smtClean="0"/>
              <a:t>Norwegian School of Hotel Management, University of Stavanger, </a:t>
            </a:r>
            <a:r>
              <a:rPr lang="nn-NO" dirty="0" err="1" smtClean="0"/>
              <a:t>Norway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Meal Experience Model</a:t>
            </a:r>
            <a:br>
              <a:rPr lang="en-GB" dirty="0" smtClean="0"/>
            </a:br>
            <a:r>
              <a:rPr lang="en-GB" sz="1800" dirty="0" smtClean="0"/>
              <a:t>(Kai Victor Hansen, 2005)</a:t>
            </a:r>
            <a:endParaRPr lang="en-GB" dirty="0"/>
          </a:p>
        </p:txBody>
      </p:sp>
      <p:sp>
        <p:nvSpPr>
          <p:cNvPr id="4" name="Ellipse 3"/>
          <p:cNvSpPr/>
          <p:nvPr/>
        </p:nvSpPr>
        <p:spPr bwMode="auto">
          <a:xfrm>
            <a:off x="1691680" y="1700808"/>
            <a:ext cx="6912768" cy="4896544"/>
          </a:xfrm>
          <a:prstGeom prst="ellipse">
            <a:avLst/>
          </a:prstGeom>
          <a:solidFill>
            <a:srgbClr val="2EB62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1979712" y="1700808"/>
            <a:ext cx="2592288" cy="187220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5868144" y="4725144"/>
            <a:ext cx="2592288" cy="187220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1907704" y="4725144"/>
            <a:ext cx="2592288" cy="187220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3851920" y="3212976"/>
            <a:ext cx="2592288" cy="187220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5868144" y="1700808"/>
            <a:ext cx="2592288" cy="187220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2298224" y="1860064"/>
            <a:ext cx="1872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The room, view, noise, cleanliness, atmosphere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4170432" y="3717032"/>
            <a:ext cx="1985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The food and beverages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6300192" y="2204864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The management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6228184" y="5036983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The meeting </a:t>
            </a:r>
            <a:r>
              <a:rPr lang="en-GB" dirty="0" smtClean="0">
                <a:solidFill>
                  <a:srgbClr val="000000"/>
                </a:solidFill>
              </a:rPr>
              <a:t> (staff competence)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TekstSylinder 13"/>
          <p:cNvSpPr txBox="1"/>
          <p:nvPr/>
        </p:nvSpPr>
        <p:spPr>
          <a:xfrm>
            <a:off x="2195736" y="5262299"/>
            <a:ext cx="197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The other guests</a:t>
            </a:r>
          </a:p>
        </p:txBody>
      </p:sp>
    </p:spTree>
    <p:extLst>
      <p:ext uri="{BB962C8B-B14F-4D97-AF65-F5344CB8AC3E}">
        <p14:creationId xmlns:p14="http://schemas.microsoft.com/office/powerpoint/2010/main" val="38276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Progression of economic value creation</a:t>
            </a:r>
            <a:endParaRPr lang="en-GB" sz="3600" dirty="0"/>
          </a:p>
        </p:txBody>
      </p:sp>
      <p:sp>
        <p:nvSpPr>
          <p:cNvPr id="5" name="Rektangel 4"/>
          <p:cNvSpPr/>
          <p:nvPr/>
        </p:nvSpPr>
        <p:spPr>
          <a:xfrm>
            <a:off x="827584" y="5373216"/>
            <a:ext cx="2304256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prstClr val="black"/>
                </a:solidFill>
              </a:rPr>
              <a:t>Extract commodities</a:t>
            </a:r>
          </a:p>
        </p:txBody>
      </p:sp>
      <p:sp>
        <p:nvSpPr>
          <p:cNvPr id="7" name="Rektangel 6"/>
          <p:cNvSpPr/>
          <p:nvPr/>
        </p:nvSpPr>
        <p:spPr>
          <a:xfrm>
            <a:off x="5436096" y="1340768"/>
            <a:ext cx="2304256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prstClr val="black"/>
                </a:solidFill>
              </a:rPr>
              <a:t>Facilitate “transcendence”</a:t>
            </a:r>
          </a:p>
        </p:txBody>
      </p:sp>
      <p:sp>
        <p:nvSpPr>
          <p:cNvPr id="8" name="Rektangel 7"/>
          <p:cNvSpPr/>
          <p:nvPr/>
        </p:nvSpPr>
        <p:spPr>
          <a:xfrm>
            <a:off x="4355976" y="2348880"/>
            <a:ext cx="2304256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prstClr val="black"/>
                </a:solidFill>
              </a:rPr>
              <a:t>Stage for experiences</a:t>
            </a:r>
          </a:p>
        </p:txBody>
      </p:sp>
      <p:sp>
        <p:nvSpPr>
          <p:cNvPr id="9" name="Rektangel 8"/>
          <p:cNvSpPr/>
          <p:nvPr/>
        </p:nvSpPr>
        <p:spPr>
          <a:xfrm>
            <a:off x="3131840" y="3356992"/>
            <a:ext cx="2304256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prstClr val="black"/>
                </a:solidFill>
              </a:rPr>
              <a:t>Deliver services</a:t>
            </a:r>
          </a:p>
        </p:txBody>
      </p:sp>
      <p:sp>
        <p:nvSpPr>
          <p:cNvPr id="10" name="Rektangel 9"/>
          <p:cNvSpPr/>
          <p:nvPr/>
        </p:nvSpPr>
        <p:spPr>
          <a:xfrm>
            <a:off x="1979712" y="4365104"/>
            <a:ext cx="2304256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prstClr val="black"/>
                </a:solidFill>
              </a:rPr>
              <a:t>Produce goods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5076056" y="637203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(Modified from Pine &amp; Gilmore, 1999)</a:t>
            </a:r>
          </a:p>
        </p:txBody>
      </p:sp>
      <p:cxnSp>
        <p:nvCxnSpPr>
          <p:cNvPr id="13" name="Rett pil 12"/>
          <p:cNvCxnSpPr/>
          <p:nvPr/>
        </p:nvCxnSpPr>
        <p:spPr>
          <a:xfrm flipV="1">
            <a:off x="683568" y="6093296"/>
            <a:ext cx="7632848" cy="720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/>
        </p:nvCxnSpPr>
        <p:spPr>
          <a:xfrm flipV="1">
            <a:off x="683568" y="1124744"/>
            <a:ext cx="0" cy="50405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Sylinder 15"/>
          <p:cNvSpPr txBox="1"/>
          <p:nvPr/>
        </p:nvSpPr>
        <p:spPr>
          <a:xfrm>
            <a:off x="899592" y="119675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“Production” advancements 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7164288" y="55892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32459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tel 1"/>
          <p:cNvSpPr>
            <a:spLocks noGrp="1"/>
          </p:cNvSpPr>
          <p:nvPr>
            <p:ph type="title"/>
          </p:nvPr>
        </p:nvSpPr>
        <p:spPr>
          <a:xfrm>
            <a:off x="446088" y="144463"/>
            <a:ext cx="8229600" cy="1123950"/>
          </a:xfrm>
        </p:spPr>
        <p:txBody>
          <a:bodyPr/>
          <a:lstStyle/>
          <a:p>
            <a:r>
              <a:rPr lang="en-GB" sz="3600" dirty="0" smtClean="0"/>
              <a:t>Hedonic vs. eudemonic pleasure</a:t>
            </a:r>
          </a:p>
        </p:txBody>
      </p:sp>
      <p:sp>
        <p:nvSpPr>
          <p:cNvPr id="32771" name="TekstSylinder 2"/>
          <p:cNvSpPr txBox="1">
            <a:spLocks noChangeArrowheads="1"/>
          </p:cNvSpPr>
          <p:nvPr/>
        </p:nvSpPr>
        <p:spPr bwMode="auto">
          <a:xfrm>
            <a:off x="5652888" y="1490008"/>
            <a:ext cx="323959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Autonomy</a:t>
            </a:r>
            <a:endParaRPr lang="en-GB" dirty="0">
              <a:solidFill>
                <a:prstClr val="black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Personal growth</a:t>
            </a:r>
            <a:endParaRPr lang="en-GB" dirty="0">
              <a:solidFill>
                <a:prstClr val="black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Self acceptance Meaningful mastery</a:t>
            </a:r>
            <a:endParaRPr lang="en-GB" dirty="0">
              <a:solidFill>
                <a:prstClr val="black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</a:rPr>
              <a:t> Positive </a:t>
            </a:r>
            <a:r>
              <a:rPr lang="en-GB" dirty="0" smtClean="0">
                <a:solidFill>
                  <a:prstClr val="black"/>
                </a:solidFill>
              </a:rPr>
              <a:t>relations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2772" name="TekstSylinder 4"/>
          <p:cNvSpPr txBox="1">
            <a:spLocks noChangeArrowheads="1"/>
          </p:cNvSpPr>
          <p:nvPr/>
        </p:nvSpPr>
        <p:spPr bwMode="auto">
          <a:xfrm>
            <a:off x="1908175" y="1484784"/>
            <a:ext cx="215976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</a:rPr>
              <a:t>Pleasure is the only good in life, and the hedonist strives for maximising “net pleasure”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</a:rPr>
              <a:t>(= total pleasure </a:t>
            </a:r>
            <a:r>
              <a:rPr lang="en-GB" dirty="0">
                <a:solidFill>
                  <a:prstClr val="black"/>
                </a:solidFill>
              </a:rPr>
              <a:t>– </a:t>
            </a:r>
            <a:endParaRPr lang="en-GB" dirty="0" smtClean="0">
              <a:solidFill>
                <a:prstClr val="black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</a:rPr>
              <a:t>the strain for achieving it).  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7" name="Rett pil 6"/>
          <p:cNvCxnSpPr/>
          <p:nvPr/>
        </p:nvCxnSpPr>
        <p:spPr>
          <a:xfrm>
            <a:off x="1763713" y="6021388"/>
            <a:ext cx="6911975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tt pil 9"/>
          <p:cNvCxnSpPr/>
          <p:nvPr/>
        </p:nvCxnSpPr>
        <p:spPr>
          <a:xfrm flipV="1">
            <a:off x="1763713" y="1557338"/>
            <a:ext cx="0" cy="44640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775" name="TekstSylinder 11"/>
          <p:cNvSpPr txBox="1">
            <a:spLocks noChangeArrowheads="1"/>
          </p:cNvSpPr>
          <p:nvPr/>
        </p:nvSpPr>
        <p:spPr bwMode="auto">
          <a:xfrm>
            <a:off x="395288" y="3368675"/>
            <a:ext cx="1296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prstClr val="black"/>
                </a:solidFill>
              </a:rPr>
              <a:t>Hedonic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prstClr val="black"/>
                </a:solidFill>
              </a:rPr>
              <a:t>pleasure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32776" name="TekstSylinder 12"/>
          <p:cNvSpPr txBox="1">
            <a:spLocks noChangeArrowheads="1"/>
          </p:cNvSpPr>
          <p:nvPr/>
        </p:nvSpPr>
        <p:spPr bwMode="auto">
          <a:xfrm>
            <a:off x="3779838" y="6165850"/>
            <a:ext cx="273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prstClr val="black"/>
                </a:solidFill>
              </a:rPr>
              <a:t>Eudemonic pleasure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32777" name="TekstSylinder 13"/>
          <p:cNvSpPr txBox="1">
            <a:spLocks noChangeArrowheads="1"/>
          </p:cNvSpPr>
          <p:nvPr/>
        </p:nvSpPr>
        <p:spPr bwMode="auto">
          <a:xfrm>
            <a:off x="611188" y="1692275"/>
            <a:ext cx="1008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</a:rPr>
              <a:t>High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2778" name="TekstSylinder 14"/>
          <p:cNvSpPr txBox="1">
            <a:spLocks noChangeArrowheads="1"/>
          </p:cNvSpPr>
          <p:nvPr/>
        </p:nvSpPr>
        <p:spPr bwMode="auto">
          <a:xfrm>
            <a:off x="611188" y="5445125"/>
            <a:ext cx="1081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</a:rPr>
              <a:t>Low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2779" name="TekstSylinder 15"/>
          <p:cNvSpPr txBox="1">
            <a:spLocks noChangeArrowheads="1"/>
          </p:cNvSpPr>
          <p:nvPr/>
        </p:nvSpPr>
        <p:spPr bwMode="auto">
          <a:xfrm>
            <a:off x="2051050" y="6021388"/>
            <a:ext cx="876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</a:rPr>
              <a:t>Low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2780" name="TekstSylinder 16"/>
          <p:cNvSpPr txBox="1">
            <a:spLocks noChangeArrowheads="1"/>
          </p:cNvSpPr>
          <p:nvPr/>
        </p:nvSpPr>
        <p:spPr bwMode="auto">
          <a:xfrm>
            <a:off x="7524750" y="6021388"/>
            <a:ext cx="935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</a:rPr>
              <a:t>High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3278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3429000"/>
            <a:ext cx="19573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6876256" y="5445125"/>
            <a:ext cx="158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chemeClr val="bg1"/>
                </a:solidFill>
              </a:rPr>
              <a:t>Aristotele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74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3988" cy="1184275"/>
          </a:xfrm>
        </p:spPr>
        <p:txBody>
          <a:bodyPr/>
          <a:lstStyle/>
          <a:p>
            <a:r>
              <a:rPr lang="nb-NO" sz="4000" dirty="0" err="1" smtClean="0"/>
              <a:t>Flow</a:t>
            </a:r>
            <a:r>
              <a:rPr lang="nb-NO" sz="4000" dirty="0" smtClean="0"/>
              <a:t> </a:t>
            </a:r>
            <a:r>
              <a:rPr lang="nb-NO" sz="2400" dirty="0" smtClean="0"/>
              <a:t>(Csikszentmihalyi)</a:t>
            </a:r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1676400" y="1676400"/>
            <a:ext cx="0" cy="449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>
            <a:off x="1676400" y="6096000"/>
            <a:ext cx="6172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843213" y="6096000"/>
            <a:ext cx="410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prstClr val="black"/>
                </a:solidFill>
              </a:rPr>
              <a:t>Competence and resources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889125" y="6019800"/>
            <a:ext cx="1169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dirty="0" err="1" smtClean="0">
                <a:solidFill>
                  <a:prstClr val="black"/>
                </a:solidFill>
              </a:rPr>
              <a:t>Low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55650" y="5562600"/>
            <a:ext cx="892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dirty="0" err="1" smtClean="0">
                <a:solidFill>
                  <a:prstClr val="black"/>
                </a:solidFill>
              </a:rPr>
              <a:t>Low</a:t>
            </a:r>
            <a:r>
              <a:rPr lang="nb-NO" dirty="0" smtClean="0">
                <a:solidFill>
                  <a:prstClr val="black"/>
                </a:solidFill>
              </a:rPr>
              <a:t> 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6986588" y="6019800"/>
            <a:ext cx="969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dirty="0" smtClean="0">
                <a:solidFill>
                  <a:prstClr val="black"/>
                </a:solidFill>
              </a:rPr>
              <a:t>High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827584" y="1600200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dirty="0" smtClean="0">
                <a:solidFill>
                  <a:prstClr val="black"/>
                </a:solidFill>
              </a:rPr>
              <a:t>High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 rot="-5400000">
            <a:off x="261938" y="3100388"/>
            <a:ext cx="18764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prstClr val="black"/>
                </a:solidFill>
              </a:rPr>
              <a:t>Demands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4114800" y="3276600"/>
            <a:ext cx="9906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 flipH="1">
            <a:off x="3705225" y="1931988"/>
            <a:ext cx="180340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 flipH="1">
            <a:off x="2700338" y="3032125"/>
            <a:ext cx="3887787" cy="1404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 flipH="1" flipV="1">
            <a:off x="2514600" y="3032125"/>
            <a:ext cx="4002088" cy="1404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 flipH="1" flipV="1">
            <a:off x="3633788" y="1828800"/>
            <a:ext cx="1874837" cy="3733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5796136" y="2251720"/>
            <a:ext cx="94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</a:rPr>
              <a:t>Flow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2700338" y="4652963"/>
            <a:ext cx="1282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</a:rPr>
              <a:t>Apathy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2410346" y="3500438"/>
            <a:ext cx="122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</a:rPr>
              <a:t>Worry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2628900" y="2248545"/>
            <a:ext cx="1295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dirty="0">
                <a:solidFill>
                  <a:prstClr val="black"/>
                </a:solidFill>
              </a:rPr>
              <a:t>Stress</a:t>
            </a: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3995738" y="15240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</a:rPr>
              <a:t>Tension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3813" name="Text Box 21"/>
          <p:cNvSpPr txBox="1">
            <a:spLocks noChangeArrowheads="1"/>
          </p:cNvSpPr>
          <p:nvPr/>
        </p:nvSpPr>
        <p:spPr bwMode="auto">
          <a:xfrm>
            <a:off x="4038600" y="53340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</a:rPr>
              <a:t>Relaxed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3814" name="Text Box 22"/>
          <p:cNvSpPr txBox="1">
            <a:spLocks noChangeArrowheads="1"/>
          </p:cNvSpPr>
          <p:nvPr/>
        </p:nvSpPr>
        <p:spPr bwMode="auto">
          <a:xfrm>
            <a:off x="5562600" y="46482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</a:rPr>
              <a:t>Boredom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5715000" y="342265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dirty="0" smtClean="0">
                <a:solidFill>
                  <a:prstClr val="black"/>
                </a:solidFill>
              </a:rPr>
              <a:t>Control</a:t>
            </a:r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3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Experience –</a:t>
            </a:r>
            <a:br>
              <a:rPr lang="en-GB" sz="3600" dirty="0" smtClean="0"/>
            </a:br>
            <a:r>
              <a:rPr lang="en-GB" sz="3600" dirty="0" smtClean="0"/>
              <a:t>distinct from everyday life </a:t>
            </a:r>
            <a:br>
              <a:rPr lang="en-GB" sz="3600" dirty="0" smtClean="0"/>
            </a:br>
            <a:r>
              <a:rPr lang="en-GB" sz="1800" dirty="0" smtClean="0"/>
              <a:t>(Pine &amp; Gilmore, 1998)</a:t>
            </a:r>
            <a:endParaRPr lang="en-GB" sz="3600" dirty="0"/>
          </a:p>
        </p:txBody>
      </p:sp>
      <p:cxnSp>
        <p:nvCxnSpPr>
          <p:cNvPr id="7" name="Rett linje 6"/>
          <p:cNvCxnSpPr/>
          <p:nvPr/>
        </p:nvCxnSpPr>
        <p:spPr>
          <a:xfrm>
            <a:off x="2627784" y="3933056"/>
            <a:ext cx="3960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/>
          <p:cNvCxnSpPr/>
          <p:nvPr/>
        </p:nvCxnSpPr>
        <p:spPr>
          <a:xfrm>
            <a:off x="4572000" y="2420888"/>
            <a:ext cx="0" cy="2952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Sylinder 17"/>
          <p:cNvSpPr txBox="1"/>
          <p:nvPr/>
        </p:nvSpPr>
        <p:spPr>
          <a:xfrm>
            <a:off x="3836680" y="194877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prstClr val="black"/>
                </a:solidFill>
                <a:latin typeface="Calibri"/>
              </a:rPr>
              <a:t>Absorption</a:t>
            </a:r>
          </a:p>
        </p:txBody>
      </p:sp>
      <p:sp>
        <p:nvSpPr>
          <p:cNvPr id="19" name="TekstSylinder 18"/>
          <p:cNvSpPr txBox="1"/>
          <p:nvPr/>
        </p:nvSpPr>
        <p:spPr>
          <a:xfrm>
            <a:off x="3869336" y="5373216"/>
            <a:ext cx="1395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prstClr val="black"/>
                </a:solidFill>
                <a:latin typeface="Calibri"/>
              </a:rPr>
              <a:t>Immersion</a:t>
            </a:r>
          </a:p>
        </p:txBody>
      </p:sp>
      <p:sp>
        <p:nvSpPr>
          <p:cNvPr id="20" name="TekstSylinder 19"/>
          <p:cNvSpPr txBox="1"/>
          <p:nvPr/>
        </p:nvSpPr>
        <p:spPr>
          <a:xfrm>
            <a:off x="6660232" y="3600312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prstClr val="black"/>
                </a:solidFill>
                <a:latin typeface="Calibri"/>
              </a:rPr>
              <a:t>Active par-</a:t>
            </a:r>
            <a:r>
              <a:rPr lang="en-GB" sz="2000" b="1" dirty="0" err="1">
                <a:solidFill>
                  <a:prstClr val="black"/>
                </a:solidFill>
                <a:latin typeface="Calibri"/>
              </a:rPr>
              <a:t>ticipation</a:t>
            </a:r>
            <a:endParaRPr lang="en-GB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kstSylinder 20"/>
          <p:cNvSpPr txBox="1"/>
          <p:nvPr/>
        </p:nvSpPr>
        <p:spPr>
          <a:xfrm>
            <a:off x="1043608" y="3617728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prstClr val="black"/>
                </a:solidFill>
                <a:latin typeface="Calibri"/>
              </a:rPr>
              <a:t>Passive par-</a:t>
            </a:r>
            <a:r>
              <a:rPr lang="en-GB" sz="2000" b="1" dirty="0" err="1">
                <a:solidFill>
                  <a:prstClr val="black"/>
                </a:solidFill>
                <a:latin typeface="Calibri"/>
              </a:rPr>
              <a:t>ticipation</a:t>
            </a:r>
            <a:endParaRPr lang="en-GB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kstSylinder 21"/>
          <p:cNvSpPr txBox="1"/>
          <p:nvPr/>
        </p:nvSpPr>
        <p:spPr>
          <a:xfrm>
            <a:off x="3131840" y="292494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FF0000"/>
                </a:solidFill>
                <a:latin typeface="Calibri"/>
              </a:rPr>
              <a:t>Entertain-</a:t>
            </a:r>
            <a:r>
              <a:rPr lang="en-GB" sz="1800" b="1" dirty="0" err="1">
                <a:solidFill>
                  <a:srgbClr val="FF0000"/>
                </a:solidFill>
                <a:latin typeface="Calibri"/>
              </a:rPr>
              <a:t>ment</a:t>
            </a:r>
            <a:endParaRPr lang="en-GB" sz="1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3" name="TekstSylinder 22"/>
          <p:cNvSpPr txBox="1"/>
          <p:nvPr/>
        </p:nvSpPr>
        <p:spPr>
          <a:xfrm>
            <a:off x="3131840" y="436510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FF0000"/>
                </a:solidFill>
                <a:latin typeface="Calibri"/>
              </a:rPr>
              <a:t>Aesthetics</a:t>
            </a:r>
          </a:p>
        </p:txBody>
      </p:sp>
      <p:sp>
        <p:nvSpPr>
          <p:cNvPr id="24" name="TekstSylinder 23"/>
          <p:cNvSpPr txBox="1"/>
          <p:nvPr/>
        </p:nvSpPr>
        <p:spPr>
          <a:xfrm>
            <a:off x="4788024" y="292494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FF0000"/>
                </a:solidFill>
                <a:latin typeface="Calibri"/>
              </a:rPr>
              <a:t>Educational</a:t>
            </a:r>
          </a:p>
        </p:txBody>
      </p:sp>
      <p:sp>
        <p:nvSpPr>
          <p:cNvPr id="25" name="TekstSylinder 24"/>
          <p:cNvSpPr txBox="1"/>
          <p:nvPr/>
        </p:nvSpPr>
        <p:spPr>
          <a:xfrm>
            <a:off x="4788024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FF0000"/>
                </a:solidFill>
                <a:latin typeface="Calibri"/>
              </a:rPr>
              <a:t>Escapist</a:t>
            </a:r>
          </a:p>
        </p:txBody>
      </p:sp>
      <p:sp>
        <p:nvSpPr>
          <p:cNvPr id="26" name="TekstSylinder 25"/>
          <p:cNvSpPr txBox="1"/>
          <p:nvPr/>
        </p:nvSpPr>
        <p:spPr>
          <a:xfrm>
            <a:off x="6156176" y="5678664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0070C0"/>
                </a:solidFill>
                <a:latin typeface="Calibri"/>
              </a:rPr>
              <a:t>Expectations for future trip / event, planning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0070C0"/>
                </a:solidFill>
                <a:latin typeface="Calibri"/>
              </a:rPr>
              <a:t>Memories</a:t>
            </a:r>
          </a:p>
        </p:txBody>
      </p:sp>
      <p:cxnSp>
        <p:nvCxnSpPr>
          <p:cNvPr id="28" name="Rett pil 27"/>
          <p:cNvCxnSpPr/>
          <p:nvPr/>
        </p:nvCxnSpPr>
        <p:spPr>
          <a:xfrm>
            <a:off x="611560" y="6021288"/>
            <a:ext cx="792088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Sylinder 29"/>
          <p:cNvSpPr txBox="1"/>
          <p:nvPr/>
        </p:nvSpPr>
        <p:spPr>
          <a:xfrm>
            <a:off x="3347864" y="602128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0070C0"/>
                </a:solidFill>
                <a:latin typeface="Calibri"/>
              </a:rPr>
              <a:t>Now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0070C0"/>
                </a:solidFill>
                <a:latin typeface="Calibri"/>
              </a:rPr>
              <a:t>Time out of time</a:t>
            </a:r>
            <a:endParaRPr lang="en-GB" sz="18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1" name="TekstSylinder 30"/>
          <p:cNvSpPr txBox="1"/>
          <p:nvPr/>
        </p:nvSpPr>
        <p:spPr>
          <a:xfrm>
            <a:off x="755576" y="5688544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0070C0"/>
                </a:solidFill>
                <a:latin typeface="Calibri"/>
              </a:rPr>
              <a:t>Memories of yesterdays’ experiences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0070C0"/>
                </a:solidFill>
                <a:latin typeface="Calibri"/>
              </a:rPr>
              <a:t>Expectations for future</a:t>
            </a:r>
          </a:p>
        </p:txBody>
      </p:sp>
      <p:sp>
        <p:nvSpPr>
          <p:cNvPr id="32" name="Ellipse 31"/>
          <p:cNvSpPr/>
          <p:nvPr/>
        </p:nvSpPr>
        <p:spPr>
          <a:xfrm>
            <a:off x="3347864" y="6021288"/>
            <a:ext cx="2448272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9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Emotions and strength of stimulation </a:t>
            </a:r>
            <a:br>
              <a:rPr lang="en-GB" sz="3600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Baloglu</a:t>
            </a:r>
            <a:r>
              <a:rPr lang="en-US" sz="2000" dirty="0" smtClean="0"/>
              <a:t> and </a:t>
            </a:r>
            <a:r>
              <a:rPr lang="en-US" sz="2000" dirty="0" err="1" smtClean="0"/>
              <a:t>Brinberg</a:t>
            </a:r>
            <a:r>
              <a:rPr lang="en-US" sz="2000" dirty="0" smtClean="0"/>
              <a:t>, 1997)</a:t>
            </a:r>
            <a:endParaRPr lang="en-GB" sz="3600" dirty="0"/>
          </a:p>
        </p:txBody>
      </p:sp>
      <p:cxnSp>
        <p:nvCxnSpPr>
          <p:cNvPr id="22" name="Rett linje 21"/>
          <p:cNvCxnSpPr/>
          <p:nvPr/>
        </p:nvCxnSpPr>
        <p:spPr>
          <a:xfrm>
            <a:off x="4355976" y="2420888"/>
            <a:ext cx="0" cy="3024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/>
          <p:cNvCxnSpPr/>
          <p:nvPr/>
        </p:nvCxnSpPr>
        <p:spPr>
          <a:xfrm>
            <a:off x="2483768" y="3861048"/>
            <a:ext cx="36724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Sylinder 25"/>
          <p:cNvSpPr txBox="1"/>
          <p:nvPr/>
        </p:nvSpPr>
        <p:spPr>
          <a:xfrm>
            <a:off x="3419872" y="171300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prstClr val="black"/>
                </a:solidFill>
                <a:latin typeface="Calibri"/>
              </a:rPr>
              <a:t>Strongly stimulating</a:t>
            </a:r>
          </a:p>
        </p:txBody>
      </p:sp>
      <p:sp>
        <p:nvSpPr>
          <p:cNvPr id="27" name="TekstSylinder 26"/>
          <p:cNvSpPr txBox="1"/>
          <p:nvPr/>
        </p:nvSpPr>
        <p:spPr>
          <a:xfrm>
            <a:off x="3419872" y="5477162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prstClr val="black"/>
                </a:solidFill>
                <a:latin typeface="Calibri"/>
              </a:rPr>
              <a:t>Not stimulating</a:t>
            </a:r>
          </a:p>
        </p:txBody>
      </p:sp>
      <p:sp>
        <p:nvSpPr>
          <p:cNvPr id="28" name="TekstSylinder 27"/>
          <p:cNvSpPr txBox="1"/>
          <p:nvPr/>
        </p:nvSpPr>
        <p:spPr>
          <a:xfrm>
            <a:off x="964064" y="3663314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prstClr val="black"/>
                </a:solidFill>
                <a:latin typeface="Calibri"/>
              </a:rPr>
              <a:t>Unpleasant</a:t>
            </a:r>
          </a:p>
        </p:txBody>
      </p:sp>
      <p:sp>
        <p:nvSpPr>
          <p:cNvPr id="29" name="TekstSylinder 28"/>
          <p:cNvSpPr txBox="1"/>
          <p:nvPr/>
        </p:nvSpPr>
        <p:spPr>
          <a:xfrm>
            <a:off x="6444208" y="3645024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prstClr val="black"/>
                </a:solidFill>
                <a:latin typeface="Calibri"/>
              </a:rPr>
              <a:t>Pleasant</a:t>
            </a:r>
          </a:p>
        </p:txBody>
      </p:sp>
      <p:sp>
        <p:nvSpPr>
          <p:cNvPr id="30" name="TekstSylinder 29"/>
          <p:cNvSpPr txBox="1"/>
          <p:nvPr/>
        </p:nvSpPr>
        <p:spPr>
          <a:xfrm>
            <a:off x="2987824" y="43651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FF0000"/>
                </a:solidFill>
                <a:latin typeface="Calibri"/>
              </a:rPr>
              <a:t>Boring</a:t>
            </a:r>
          </a:p>
        </p:txBody>
      </p:sp>
      <p:sp>
        <p:nvSpPr>
          <p:cNvPr id="31" name="TekstSylinder 30"/>
          <p:cNvSpPr txBox="1"/>
          <p:nvPr/>
        </p:nvSpPr>
        <p:spPr>
          <a:xfrm>
            <a:off x="4860032" y="299695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FF0000"/>
                </a:solidFill>
                <a:latin typeface="Calibri"/>
              </a:rPr>
              <a:t>Excited</a:t>
            </a:r>
          </a:p>
        </p:txBody>
      </p:sp>
      <p:sp>
        <p:nvSpPr>
          <p:cNvPr id="32" name="TekstSylinder 31"/>
          <p:cNvSpPr txBox="1"/>
          <p:nvPr/>
        </p:nvSpPr>
        <p:spPr>
          <a:xfrm>
            <a:off x="2987824" y="299695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FF0000"/>
                </a:solidFill>
                <a:latin typeface="Calibri"/>
              </a:rPr>
              <a:t>Scared</a:t>
            </a:r>
          </a:p>
        </p:txBody>
      </p:sp>
      <p:sp>
        <p:nvSpPr>
          <p:cNvPr id="33" name="TekstSylinder 32"/>
          <p:cNvSpPr txBox="1"/>
          <p:nvPr/>
        </p:nvSpPr>
        <p:spPr>
          <a:xfrm>
            <a:off x="4891096" y="43558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FF0000"/>
                </a:solidFill>
                <a:latin typeface="Calibri"/>
              </a:rPr>
              <a:t>Relaxed</a:t>
            </a:r>
          </a:p>
        </p:txBody>
      </p:sp>
      <p:cxnSp>
        <p:nvCxnSpPr>
          <p:cNvPr id="36" name="Rett pil 35"/>
          <p:cNvCxnSpPr/>
          <p:nvPr/>
        </p:nvCxnSpPr>
        <p:spPr>
          <a:xfrm>
            <a:off x="611560" y="6093296"/>
            <a:ext cx="792088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Sylinder 36"/>
          <p:cNvSpPr txBox="1"/>
          <p:nvPr/>
        </p:nvSpPr>
        <p:spPr>
          <a:xfrm>
            <a:off x="6012160" y="5734997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0070C0"/>
                </a:solidFill>
                <a:latin typeface="Calibri"/>
              </a:rPr>
              <a:t>Expectations for future trip / event, planning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0070C0"/>
                </a:solidFill>
                <a:latin typeface="Calibri"/>
              </a:rPr>
              <a:t>Memories</a:t>
            </a:r>
          </a:p>
        </p:txBody>
      </p:sp>
      <p:sp>
        <p:nvSpPr>
          <p:cNvPr id="38" name="TekstSylinder 37"/>
          <p:cNvSpPr txBox="1"/>
          <p:nvPr/>
        </p:nvSpPr>
        <p:spPr>
          <a:xfrm>
            <a:off x="3203848" y="6095037"/>
            <a:ext cx="2371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0070C0"/>
                </a:solidFill>
                <a:latin typeface="Calibri"/>
              </a:rPr>
              <a:t>Now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0070C0"/>
                </a:solidFill>
                <a:latin typeface="Calibri"/>
              </a:rPr>
              <a:t>Time out of time</a:t>
            </a:r>
            <a:endParaRPr lang="en-GB" sz="18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9" name="TekstSylinder 38"/>
          <p:cNvSpPr txBox="1"/>
          <p:nvPr/>
        </p:nvSpPr>
        <p:spPr>
          <a:xfrm>
            <a:off x="611560" y="5760552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0070C0"/>
                </a:solidFill>
                <a:latin typeface="Calibri"/>
              </a:rPr>
              <a:t>Memories of yesterdays’ experiences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0070C0"/>
                </a:solidFill>
                <a:latin typeface="Calibri"/>
              </a:rPr>
              <a:t>Expectations for future</a:t>
            </a:r>
          </a:p>
        </p:txBody>
      </p:sp>
      <p:sp>
        <p:nvSpPr>
          <p:cNvPr id="40" name="Ellipse 39"/>
          <p:cNvSpPr/>
          <p:nvPr/>
        </p:nvSpPr>
        <p:spPr>
          <a:xfrm>
            <a:off x="3203848" y="6093296"/>
            <a:ext cx="2448272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r>
              <a:rPr lang="en-GB" sz="3600" dirty="0" smtClean="0"/>
              <a:t>From staging experiences to experiencescapes for “shared self-direction”</a:t>
            </a:r>
            <a:endParaRPr lang="en-GB" sz="3600" dirty="0"/>
          </a:p>
        </p:txBody>
      </p:sp>
      <p:pic>
        <p:nvPicPr>
          <p:cNvPr id="6" name="Bilde 5" descr=":Skjermbilde 2011-03-13 kl. 18.00.0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889248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5868144" y="3789040"/>
            <a:ext cx="1800200" cy="864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6084168" y="3757976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prstClr val="black"/>
                </a:solidFill>
                <a:latin typeface="Calibri"/>
              </a:rPr>
              <a:t>Co-creation with fellow travellers</a:t>
            </a:r>
          </a:p>
        </p:txBody>
      </p:sp>
      <p:cxnSp>
        <p:nvCxnSpPr>
          <p:cNvPr id="10" name="Rett pil 9"/>
          <p:cNvCxnSpPr/>
          <p:nvPr/>
        </p:nvCxnSpPr>
        <p:spPr>
          <a:xfrm flipH="1">
            <a:off x="4355976" y="4365104"/>
            <a:ext cx="1512168" cy="3600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/>
          <p:cNvSpPr txBox="1"/>
          <p:nvPr/>
        </p:nvSpPr>
        <p:spPr>
          <a:xfrm>
            <a:off x="7380312" y="593467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Bosjwiik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et al, 2007).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03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Newness and Meaning</a:t>
            </a:r>
            <a:endParaRPr lang="en-GB" sz="3600" dirty="0"/>
          </a:p>
        </p:txBody>
      </p:sp>
      <p:cxnSp>
        <p:nvCxnSpPr>
          <p:cNvPr id="4" name="Rett pil 3"/>
          <p:cNvCxnSpPr/>
          <p:nvPr/>
        </p:nvCxnSpPr>
        <p:spPr>
          <a:xfrm flipV="1">
            <a:off x="1979712" y="1772816"/>
            <a:ext cx="0" cy="3600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tt pil 4"/>
          <p:cNvCxnSpPr/>
          <p:nvPr/>
        </p:nvCxnSpPr>
        <p:spPr>
          <a:xfrm>
            <a:off x="1979712" y="5373216"/>
            <a:ext cx="554461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Sylinder 11"/>
          <p:cNvSpPr txBox="1"/>
          <p:nvPr/>
        </p:nvSpPr>
        <p:spPr>
          <a:xfrm>
            <a:off x="2051720" y="55172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prstClr val="black"/>
                </a:solidFill>
                <a:latin typeface="Calibri"/>
              </a:rPr>
              <a:t>Familiar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6660232" y="551723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prstClr val="black"/>
                </a:solidFill>
                <a:latin typeface="Calibri"/>
              </a:rPr>
              <a:t>New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611560" y="191683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prstClr val="black"/>
                </a:solidFill>
                <a:latin typeface="Calibri"/>
              </a:rPr>
              <a:t>Meaningful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611560" y="472514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prstClr val="black"/>
                </a:solidFill>
                <a:latin typeface="Calibri"/>
              </a:rPr>
              <a:t>No meaning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2267744" y="170080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FF0000"/>
                </a:solidFill>
                <a:latin typeface="Calibri"/>
              </a:rPr>
              <a:t>Identity</a:t>
            </a:r>
            <a:endParaRPr lang="en-GB" sz="1800" b="1" dirty="0">
              <a:solidFill>
                <a:srgbClr val="FF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FF0000"/>
                </a:solidFill>
                <a:latin typeface="Calibri"/>
              </a:rPr>
              <a:t>Sense of belonging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6372200" y="1700808"/>
            <a:ext cx="1728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FF0000"/>
                </a:solidFill>
                <a:latin typeface="Calibri"/>
              </a:rPr>
              <a:t>In need for interpretation / Search for </a:t>
            </a:r>
            <a:r>
              <a:rPr lang="en-GB" sz="1800" b="1" dirty="0" smtClean="0">
                <a:solidFill>
                  <a:srgbClr val="FF0000"/>
                </a:solidFill>
                <a:latin typeface="Calibri"/>
              </a:rPr>
              <a:t>Adventure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FF0000"/>
                </a:solidFill>
                <a:latin typeface="Calibri"/>
              </a:rPr>
              <a:t>(</a:t>
            </a:r>
            <a:r>
              <a:rPr lang="en-GB" sz="1800" b="1" dirty="0" err="1" smtClean="0">
                <a:solidFill>
                  <a:srgbClr val="FF0000"/>
                </a:solidFill>
                <a:latin typeface="Calibri"/>
              </a:rPr>
              <a:t>Neophilia</a:t>
            </a:r>
            <a:r>
              <a:rPr lang="en-GB" sz="1800" b="1" dirty="0" smtClean="0">
                <a:solidFill>
                  <a:srgbClr val="FF0000"/>
                </a:solidFill>
                <a:latin typeface="Calibri"/>
              </a:rPr>
              <a:t>)</a:t>
            </a:r>
            <a:endParaRPr lang="en-GB" sz="1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TekstSylinder 18"/>
          <p:cNvSpPr txBox="1"/>
          <p:nvPr/>
        </p:nvSpPr>
        <p:spPr>
          <a:xfrm>
            <a:off x="2339752" y="464384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 err="1">
                <a:solidFill>
                  <a:srgbClr val="FF0000"/>
                </a:solidFill>
                <a:latin typeface="Calibri"/>
              </a:rPr>
              <a:t>Anomia</a:t>
            </a:r>
            <a:endParaRPr lang="en-GB" sz="1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" name="TekstSylinder 19"/>
          <p:cNvSpPr txBox="1"/>
          <p:nvPr/>
        </p:nvSpPr>
        <p:spPr>
          <a:xfrm>
            <a:off x="6444208" y="464384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FF0000"/>
                </a:solidFill>
                <a:latin typeface="Calibri"/>
              </a:rPr>
              <a:t>Confused</a:t>
            </a:r>
          </a:p>
        </p:txBody>
      </p:sp>
      <p:pic>
        <p:nvPicPr>
          <p:cNvPr id="16" name="Picture 7" descr="DSCN38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533" y="2395349"/>
            <a:ext cx="2952651" cy="21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85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 any room do? </a:t>
            </a:r>
            <a:endParaRPr lang="en-GB" dirty="0"/>
          </a:p>
        </p:txBody>
      </p:sp>
      <p:pic>
        <p:nvPicPr>
          <p:cNvPr id="118786" name="Picture 2" descr="D:\Backup D\My Pictures\2013 Nikon sommer med MG-tur\DSC_02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8800"/>
            <a:ext cx="3512006" cy="233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7" name="Picture 3" descr="D:\Backup D\My Pictures\2013 Nikon sommer med MG-tur\DSC_0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71" y="4293095"/>
            <a:ext cx="3522153" cy="234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38" y="1615103"/>
            <a:ext cx="3532386" cy="234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91" name="Picture 7" descr="D:\Backup D\My Pictures\Nikon sommer og høst 2012 v 2\DSC_02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67034"/>
            <a:ext cx="3504580" cy="233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5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276672" y="260648"/>
            <a:ext cx="7543800" cy="1034752"/>
          </a:xfrm>
        </p:spPr>
        <p:txBody>
          <a:bodyPr/>
          <a:lstStyle/>
          <a:p>
            <a:r>
              <a:rPr lang="en-GB" dirty="0" err="1" smtClean="0"/>
              <a:t>Boswijk’s</a:t>
            </a:r>
            <a:r>
              <a:rPr lang="en-GB" dirty="0" smtClean="0"/>
              <a:t> concept of “Meaningful experiences” </a:t>
            </a:r>
            <a:r>
              <a:rPr lang="en-GB" sz="2000" dirty="0" smtClean="0"/>
              <a:t>(</a:t>
            </a:r>
            <a:r>
              <a:rPr lang="en-GB" sz="2000" dirty="0" err="1" smtClean="0"/>
              <a:t>Boswijk</a:t>
            </a:r>
            <a:r>
              <a:rPr lang="en-GB" sz="2000" dirty="0" smtClean="0"/>
              <a:t> et al., 2007)</a:t>
            </a:r>
            <a:endParaRPr lang="en-GB" sz="2000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579240" y="1600200"/>
            <a:ext cx="7025208" cy="44958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</a:p>
          <a:p>
            <a:r>
              <a:rPr lang="en-GB" dirty="0" err="1" smtClean="0"/>
              <a:t>Boswijk</a:t>
            </a:r>
            <a:r>
              <a:rPr lang="en-GB" dirty="0" smtClean="0"/>
              <a:t>, </a:t>
            </a:r>
            <a:r>
              <a:rPr lang="en-GB" dirty="0" err="1" smtClean="0"/>
              <a:t>Thikssen</a:t>
            </a:r>
            <a:r>
              <a:rPr lang="en-GB" dirty="0" smtClean="0"/>
              <a:t> and </a:t>
            </a:r>
            <a:r>
              <a:rPr lang="en-GB" dirty="0" err="1" smtClean="0"/>
              <a:t>Pelen</a:t>
            </a:r>
            <a:r>
              <a:rPr lang="en-GB" dirty="0" smtClean="0"/>
              <a:t> (2007): </a:t>
            </a:r>
          </a:p>
          <a:p>
            <a:pPr lvl="1"/>
            <a:r>
              <a:rPr lang="en-GB" dirty="0" smtClean="0"/>
              <a:t>For “meaningful experiences”, the key word is emotions</a:t>
            </a:r>
          </a:p>
          <a:p>
            <a:pPr lvl="1"/>
            <a:r>
              <a:rPr lang="en-GB" dirty="0" smtClean="0"/>
              <a:t>These emotions, when strong and complex, can lead to more meaningful experiences (“</a:t>
            </a:r>
            <a:r>
              <a:rPr lang="en-GB" dirty="0" err="1" smtClean="0"/>
              <a:t>Erfahrung</a:t>
            </a:r>
            <a:r>
              <a:rPr lang="en-GB" dirty="0" smtClean="0"/>
              <a:t>”), which in contrast to “ordinary” experiences (“</a:t>
            </a:r>
            <a:r>
              <a:rPr lang="en-GB" dirty="0" err="1" smtClean="0"/>
              <a:t>Erlebniss</a:t>
            </a:r>
            <a:r>
              <a:rPr lang="en-GB" dirty="0" smtClean="0"/>
              <a:t>”) becomes more memorable. </a:t>
            </a:r>
          </a:p>
          <a:p>
            <a:r>
              <a:rPr lang="en-GB" dirty="0" smtClean="0"/>
              <a:t>Oh et al. (2007, p. 122): </a:t>
            </a:r>
          </a:p>
          <a:p>
            <a:pPr lvl="1"/>
            <a:r>
              <a:rPr lang="en-GB" dirty="0" smtClean="0"/>
              <a:t>enjoyable, memorable, engaging encounters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72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eidar ma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487363"/>
            <a:ext cx="9721850" cy="826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 flipV="1">
            <a:off x="2628900" y="5013324"/>
            <a:ext cx="2850604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-171400"/>
            <a:ext cx="280913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49080"/>
            <a:ext cx="3845024" cy="288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 bwMode="auto">
          <a:xfrm>
            <a:off x="2628900" y="4941168"/>
            <a:ext cx="214908" cy="14386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60848"/>
            <a:ext cx="2881591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9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other guests</a:t>
            </a:r>
            <a:endParaRPr lang="en-GB" dirty="0"/>
          </a:p>
        </p:txBody>
      </p:sp>
      <p:pic>
        <p:nvPicPr>
          <p:cNvPr id="119810" name="Picture 2" descr="D:\Backup D\My Pictures\2013 Nikon sommer med MG-tur\DSC_01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700808"/>
            <a:ext cx="363457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1" name="Picture 3" descr="D:\Backup D\My Pictures\2013 Nikon sommer med MG-tur\DSC_0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034" y="4269432"/>
            <a:ext cx="3643446" cy="229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D:\Backup D\My Pictures\Farsund Tvedestrand Island Hytta 2011\100OLYMP\P7100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7549"/>
            <a:ext cx="3634579" cy="229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4" name="Picture 6" descr="D:\Backup D\My Pictures\2013 Nikon sommer med MG-tur\DSC_02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87" y="4269431"/>
            <a:ext cx="3626689" cy="231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20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0"/>
            <a:ext cx="7543800" cy="1484784"/>
          </a:xfrm>
        </p:spPr>
        <p:txBody>
          <a:bodyPr/>
          <a:lstStyle/>
          <a:p>
            <a:r>
              <a:rPr lang="en-GB" dirty="0" smtClean="0"/>
              <a:t>The meeting between the guest and the establishment </a:t>
            </a:r>
            <a:br>
              <a:rPr lang="en-GB" dirty="0" smtClean="0"/>
            </a:br>
            <a:r>
              <a:rPr lang="en-GB" dirty="0" smtClean="0"/>
              <a:t>(welcoming and staff competences)</a:t>
            </a:r>
            <a:endParaRPr lang="en-GB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93702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52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168" y="3738711"/>
            <a:ext cx="3683000" cy="249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693" y="188640"/>
            <a:ext cx="3633787" cy="249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2" name="Picture 4" descr="D:\Backup D\My Pictures\2013 Nikon sommer med MG-tur\DSC_01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2327920" cy="350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66727"/>
            <a:ext cx="2987675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9" name="Picture 11" descr="D:\Backup D\My Pictures\2013 Nikon sommer med MG-tur\DSC_02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116632"/>
            <a:ext cx="3923928" cy="26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2987824" y="2866727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accent6"/>
                </a:solidFill>
              </a:rPr>
              <a:t>Workforce</a:t>
            </a:r>
            <a:endParaRPr lang="en-GB" sz="3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63329838"/>
              </p:ext>
            </p:extLst>
          </p:nvPr>
        </p:nvGraphicFramePr>
        <p:xfrm>
          <a:off x="467544" y="548680"/>
          <a:ext cx="8496943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kstSylinder 1"/>
          <p:cNvSpPr txBox="1"/>
          <p:nvPr/>
        </p:nvSpPr>
        <p:spPr>
          <a:xfrm>
            <a:off x="467544" y="5805264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Changes in proportion of non-ethnic Norwegian workforce 2000 – 2010 for restaurants and hotels compared to all other industries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1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7" name="Rectangle 5"/>
          <p:cNvSpPr>
            <a:spLocks noGrp="1" noChangeArrowheads="1"/>
          </p:cNvSpPr>
          <p:nvPr>
            <p:ph type="title"/>
          </p:nvPr>
        </p:nvSpPr>
        <p:spPr>
          <a:xfrm>
            <a:off x="1008063" y="333375"/>
            <a:ext cx="8172450" cy="962025"/>
          </a:xfrm>
        </p:spPr>
        <p:txBody>
          <a:bodyPr/>
          <a:lstStyle/>
          <a:p>
            <a:r>
              <a:rPr lang="en-GB" sz="2400" dirty="0"/>
              <a:t>Hotel and restaurant staff ages compared to other industries</a:t>
            </a:r>
            <a:r>
              <a:rPr lang="en-GB" dirty="0"/>
              <a:t> </a:t>
            </a:r>
            <a:r>
              <a:rPr lang="en-GB" sz="1600" dirty="0"/>
              <a:t>(Mykletun, 2000)</a:t>
            </a:r>
            <a:endParaRPr lang="en-GB" dirty="0"/>
          </a:p>
        </p:txBody>
      </p:sp>
      <p:graphicFrame>
        <p:nvGraphicFramePr>
          <p:cNvPr id="17203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116013" y="1484313"/>
          <a:ext cx="9001125" cy="566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9" name="Document" r:id="rId5" imgW="8898994" imgH="6384809" progId="Word.Document.8">
                  <p:embed/>
                </p:oleObj>
              </mc:Choice>
              <mc:Fallback>
                <p:oleObj name="Document" r:id="rId5" imgW="8898994" imgH="638480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484313"/>
                        <a:ext cx="9001125" cy="56626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9" name="Text Box 7"/>
          <p:cNvSpPr txBox="1">
            <a:spLocks noChangeArrowheads="1"/>
          </p:cNvSpPr>
          <p:nvPr/>
        </p:nvSpPr>
        <p:spPr bwMode="auto">
          <a:xfrm>
            <a:off x="1050925" y="-25400"/>
            <a:ext cx="5081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333399"/>
                </a:solidFill>
                <a:latin typeface="Verdana" pitchFamily="34" charset="0"/>
              </a:rPr>
              <a:t>Industry trend and cultures</a:t>
            </a:r>
            <a:r>
              <a:rPr lang="en-GB" sz="2200">
                <a:solidFill>
                  <a:srgbClr val="000000"/>
                </a:solidFill>
                <a:latin typeface="Verdana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3969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b-NO" sz="3200" b="1" dirty="0" err="1" smtClean="0"/>
              <a:t>Potential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interest</a:t>
            </a:r>
            <a:r>
              <a:rPr lang="nb-NO" sz="3200" b="1" dirty="0" smtClean="0"/>
              <a:t> in </a:t>
            </a:r>
            <a:r>
              <a:rPr lang="nb-NO" sz="3200" b="1" dirty="0" err="1" smtClean="0"/>
              <a:t>work</a:t>
            </a:r>
            <a:r>
              <a:rPr lang="nb-NO" sz="3200" b="1" dirty="0" smtClean="0"/>
              <a:t> in </a:t>
            </a:r>
            <a:r>
              <a:rPr lang="nb-NO" sz="3200" b="1" dirty="0" err="1" smtClean="0"/>
              <a:t>the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industry</a:t>
            </a:r>
            <a:endParaRPr lang="nb-NO" sz="3200" b="1" dirty="0"/>
          </a:p>
        </p:txBody>
      </p:sp>
      <p:graphicFrame>
        <p:nvGraphicFramePr>
          <p:cNvPr id="6147" name="Plassholder for innhold 8"/>
          <p:cNvGraphicFramePr>
            <a:graphicFrameLocks noGrp="1"/>
          </p:cNvGraphicFramePr>
          <p:nvPr>
            <p:ph idx="1"/>
          </p:nvPr>
        </p:nvGraphicFramePr>
        <p:xfrm>
          <a:off x="1096963" y="1820863"/>
          <a:ext cx="7508875" cy="417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5" r:id="rId3" imgW="8327858" imgH="4627265" progId="Excel.Chart.8">
                  <p:embed/>
                </p:oleObj>
              </mc:Choice>
              <mc:Fallback>
                <p:oleObj r:id="rId3" imgW="8327858" imgH="4627265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6963" y="1820863"/>
                        <a:ext cx="7508875" cy="417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Plassholder for bunntekst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altLang="nb-NO" sz="1400" smtClean="0">
                <a:solidFill>
                  <a:prstClr val="black"/>
                </a:solidFill>
              </a:rPr>
              <a:t>åhbdagsland/uis/nhs/2011</a:t>
            </a:r>
          </a:p>
        </p:txBody>
      </p:sp>
    </p:spTree>
    <p:extLst>
      <p:ext uri="{BB962C8B-B14F-4D97-AF65-F5344CB8AC3E}">
        <p14:creationId xmlns:p14="http://schemas.microsoft.com/office/powerpoint/2010/main" val="4240259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z="3200" b="1" smtClean="0"/>
              <a:t>Potential interest in work in the industry</a:t>
            </a:r>
            <a:endParaRPr lang="nb-NO" altLang="nb-NO" sz="3200" smtClean="0"/>
          </a:p>
        </p:txBody>
      </p:sp>
      <p:sp>
        <p:nvSpPr>
          <p:cNvPr id="7171" name="Plassholder for teks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nb-NO" smtClean="0"/>
              <a:t>2002</a:t>
            </a:r>
          </a:p>
        </p:txBody>
      </p:sp>
      <p:sp>
        <p:nvSpPr>
          <p:cNvPr id="7173" name="Plassholder for teks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altLang="nb-NO" smtClean="0"/>
              <a:t>2011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sz="quarter" idx="13"/>
          </p:nvPr>
        </p:nvGraphicFramePr>
        <p:xfrm>
          <a:off x="-101600" y="2052638"/>
          <a:ext cx="4905375" cy="4265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Plassholder for innhold 8"/>
          <p:cNvGraphicFramePr>
            <a:graphicFrameLocks noGrp="1"/>
          </p:cNvGraphicFramePr>
          <p:nvPr>
            <p:ph sz="quarter" idx="14"/>
          </p:nvPr>
        </p:nvGraphicFramePr>
        <p:xfrm>
          <a:off x="4492625" y="2022475"/>
          <a:ext cx="4346575" cy="425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5" name="Plassholder for bunntekst 7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altLang="nb-NO" sz="1400" smtClean="0">
                <a:solidFill>
                  <a:prstClr val="black"/>
                </a:solidFill>
              </a:rPr>
              <a:t>åhbdagsland/uis/nhs/2011</a:t>
            </a:r>
          </a:p>
        </p:txBody>
      </p:sp>
    </p:spTree>
    <p:extLst>
      <p:ext uri="{BB962C8B-B14F-4D97-AF65-F5344CB8AC3E}">
        <p14:creationId xmlns:p14="http://schemas.microsoft.com/office/powerpoint/2010/main" val="2611810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9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Recent unfavourable developments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Declining applications to food- and meal-related training programmes in high-school</a:t>
            </a:r>
          </a:p>
          <a:p>
            <a:pPr lvl="1"/>
            <a:r>
              <a:rPr lang="en-GB" dirty="0" smtClean="0"/>
              <a:t>2 of 3 schools shut down their courses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Sharp decline in number of 16 years old students interested in apprenticeship in the meal-related industries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High workforce turnover creates unstable production, lack of knowledge and skills accumulation; and leakages of knowledge and skills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34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0"/>
            <a:ext cx="7817296" cy="1295400"/>
          </a:xfrm>
        </p:spPr>
        <p:txBody>
          <a:bodyPr/>
          <a:lstStyle/>
          <a:p>
            <a:r>
              <a:rPr lang="en-GB" sz="2800" dirty="0" smtClean="0">
                <a:solidFill>
                  <a:schemeClr val="accent6"/>
                </a:solidFill>
              </a:rPr>
              <a:t>16 years old students about their parents perceptions of the industry - 1</a:t>
            </a:r>
            <a:endParaRPr lang="en-GB" sz="2800" dirty="0">
              <a:solidFill>
                <a:schemeClr val="accent6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 smtClean="0"/>
              <a:t>The more positive perceptions include:</a:t>
            </a:r>
          </a:p>
          <a:p>
            <a:pPr lvl="1"/>
            <a:r>
              <a:rPr lang="en-GB" sz="2000" dirty="0" smtClean="0"/>
              <a:t>Exciting, interesting and developing work</a:t>
            </a:r>
          </a:p>
          <a:p>
            <a:pPr lvl="1"/>
            <a:r>
              <a:rPr lang="en-GB" sz="2000" dirty="0" smtClean="0"/>
              <a:t>Give possibilities for meeting different people and cultures, and possibilities for practicing and learning languages</a:t>
            </a:r>
          </a:p>
          <a:p>
            <a:pPr lvl="1"/>
            <a:r>
              <a:rPr lang="en-GB" sz="2000" dirty="0" smtClean="0"/>
              <a:t>Place for creative persons</a:t>
            </a:r>
          </a:p>
          <a:p>
            <a:pPr lvl="1"/>
            <a:r>
              <a:rPr lang="en-GB" sz="2000" dirty="0" smtClean="0"/>
              <a:t>Hard work, stressful but interesting</a:t>
            </a:r>
          </a:p>
          <a:p>
            <a:pPr lvl="1"/>
            <a:r>
              <a:rPr lang="en-GB" sz="2000" dirty="0" smtClean="0"/>
              <a:t>Possibility for earning good money</a:t>
            </a:r>
          </a:p>
          <a:p>
            <a:pPr lvl="1"/>
            <a:r>
              <a:rPr lang="en-GB" sz="2000" dirty="0" smtClean="0"/>
              <a:t>Exciting and varying occupation offering many challenges and opportunities</a:t>
            </a:r>
          </a:p>
          <a:p>
            <a:pPr lvl="1"/>
            <a:r>
              <a:rPr lang="en-GB" sz="2000" dirty="0" smtClean="0"/>
              <a:t>All right job, good job</a:t>
            </a:r>
          </a:p>
          <a:p>
            <a:pPr lvl="1"/>
            <a:r>
              <a:rPr lang="en-GB" sz="2000" dirty="0" smtClean="0"/>
              <a:t>«They’ll support me whatever I choose – and if this is what I want, they’ll back me up»</a:t>
            </a:r>
          </a:p>
          <a:p>
            <a:pPr lvl="1"/>
            <a:endParaRPr lang="nb-NO" sz="1800" dirty="0" smtClean="0"/>
          </a:p>
        </p:txBody>
      </p:sp>
    </p:spTree>
    <p:extLst>
      <p:ext uri="{BB962C8B-B14F-4D97-AF65-F5344CB8AC3E}">
        <p14:creationId xmlns:p14="http://schemas.microsoft.com/office/powerpoint/2010/main" val="234033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117376"/>
            <a:ext cx="7543800" cy="1295400"/>
          </a:xfrm>
        </p:spPr>
        <p:txBody>
          <a:bodyPr/>
          <a:lstStyle/>
          <a:p>
            <a:r>
              <a:rPr lang="en-GB" sz="2800" dirty="0" smtClean="0">
                <a:solidFill>
                  <a:schemeClr val="accent6"/>
                </a:solidFill>
              </a:rPr>
              <a:t>16 years old students about their parents perceptions of the industry - 2</a:t>
            </a:r>
            <a:endParaRPr lang="en-GB" sz="2800" dirty="0">
              <a:solidFill>
                <a:schemeClr val="accent6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19200" y="1600200"/>
            <a:ext cx="7543800" cy="5069160"/>
          </a:xfrm>
        </p:spPr>
        <p:txBody>
          <a:bodyPr>
            <a:noAutofit/>
          </a:bodyPr>
          <a:lstStyle/>
          <a:p>
            <a:r>
              <a:rPr lang="en-GB" sz="2000" dirty="0" smtClean="0"/>
              <a:t>The more negative perceptions include:</a:t>
            </a:r>
          </a:p>
          <a:p>
            <a:pPr lvl="1"/>
            <a:r>
              <a:rPr lang="en-GB" dirty="0" smtClean="0"/>
              <a:t>All right job – but not for my son/daughter – it is for those with lowest marks at school, for those tired of school, it is not developing for the intelligence or for learning – it is not for youngsters with competence and ambitions</a:t>
            </a:r>
          </a:p>
          <a:p>
            <a:pPr lvl="1"/>
            <a:r>
              <a:rPr lang="en-GB" dirty="0" smtClean="0"/>
              <a:t>Low-status positions – they think it is beneath my dignity</a:t>
            </a:r>
          </a:p>
          <a:p>
            <a:pPr lvl="1"/>
            <a:r>
              <a:rPr lang="en-GB" dirty="0" smtClean="0"/>
              <a:t>Low salary, bad working conditions, insecure and uncertain jobs</a:t>
            </a:r>
          </a:p>
          <a:p>
            <a:pPr lvl="1"/>
            <a:r>
              <a:rPr lang="en-GB" dirty="0" smtClean="0"/>
              <a:t>Boring work, monotonous work</a:t>
            </a:r>
          </a:p>
          <a:p>
            <a:pPr lvl="1"/>
            <a:r>
              <a:rPr lang="en-GB" dirty="0" smtClean="0"/>
              <a:t>Hectic, stressful, </a:t>
            </a:r>
          </a:p>
          <a:p>
            <a:pPr lvl="1"/>
            <a:r>
              <a:rPr lang="en-GB" dirty="0" smtClean="0"/>
              <a:t>Work for young people, for students, for part-time – not an occupation to be in when grown-up or with a family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005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1219200" y="260648"/>
            <a:ext cx="6149280" cy="1034752"/>
          </a:xfrm>
        </p:spPr>
        <p:txBody>
          <a:bodyPr/>
          <a:lstStyle/>
          <a:p>
            <a:r>
              <a:rPr lang="en-GB" dirty="0" smtClean="0"/>
              <a:t>The role of meals in tourism – some assumptions </a:t>
            </a:r>
            <a:endParaRPr lang="en-GB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1043608" y="1528192"/>
            <a:ext cx="4864968" cy="5069160"/>
          </a:xfrm>
        </p:spPr>
        <p:txBody>
          <a:bodyPr/>
          <a:lstStyle/>
          <a:p>
            <a:r>
              <a:rPr lang="en-GB" dirty="0" smtClean="0"/>
              <a:t>People consume 3 – 5  meals per day </a:t>
            </a:r>
            <a:endParaRPr lang="en-GB" dirty="0"/>
          </a:p>
          <a:p>
            <a:r>
              <a:rPr lang="en-GB" dirty="0" smtClean="0"/>
              <a:t>Being taken in, the meal intrudes on one’s body in a most intimate way </a:t>
            </a:r>
            <a:endParaRPr lang="en-GB" dirty="0"/>
          </a:p>
          <a:p>
            <a:r>
              <a:rPr lang="en-GB" dirty="0" smtClean="0"/>
              <a:t>The meal allows the person to get in intimate touch with the mundane, ordinary or unique meal experiences and food culture of a place </a:t>
            </a:r>
            <a:endParaRPr lang="en-GB" dirty="0"/>
          </a:p>
          <a:p>
            <a:r>
              <a:rPr lang="en-GB" dirty="0" smtClean="0"/>
              <a:t>Food and meal outlets are windows to exhibit everyday life, food, food culture and culinary arts</a:t>
            </a:r>
            <a:endParaRPr lang="en-GB" dirty="0"/>
          </a:p>
        </p:txBody>
      </p: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480" y="1628800"/>
            <a:ext cx="3192016" cy="17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480" y="4540316"/>
            <a:ext cx="3192016" cy="171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10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 bwMode="auto">
          <a:xfrm>
            <a:off x="1259632" y="1556792"/>
            <a:ext cx="2664296" cy="158417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Ellipse 3"/>
          <p:cNvSpPr/>
          <p:nvPr/>
        </p:nvSpPr>
        <p:spPr bwMode="auto">
          <a:xfrm>
            <a:off x="6228184" y="4869160"/>
            <a:ext cx="2664296" cy="158417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1229152" y="4941168"/>
            <a:ext cx="2664296" cy="158417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6228184" y="1556792"/>
            <a:ext cx="2664296" cy="158417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1763688" y="206084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Healthy</a:t>
            </a:r>
            <a:endParaRPr lang="en-GB" dirty="0"/>
          </a:p>
        </p:txBody>
      </p:sp>
      <p:sp>
        <p:nvSpPr>
          <p:cNvPr id="7" name="TekstSylinder 6"/>
          <p:cNvSpPr txBox="1"/>
          <p:nvPr/>
        </p:nvSpPr>
        <p:spPr>
          <a:xfrm>
            <a:off x="6732240" y="203123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Unique</a:t>
            </a:r>
            <a:endParaRPr lang="en-GB" dirty="0"/>
          </a:p>
        </p:txBody>
      </p:sp>
      <p:sp>
        <p:nvSpPr>
          <p:cNvPr id="8" name="TekstSylinder 7"/>
          <p:cNvSpPr txBox="1"/>
          <p:nvPr/>
        </p:nvSpPr>
        <p:spPr>
          <a:xfrm>
            <a:off x="1619672" y="551723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Sustainable</a:t>
            </a:r>
            <a:endParaRPr lang="en-GB" dirty="0"/>
          </a:p>
        </p:txBody>
      </p:sp>
      <p:sp>
        <p:nvSpPr>
          <p:cNvPr id="9" name="TekstSylinder 8"/>
          <p:cNvSpPr txBox="1"/>
          <p:nvPr/>
        </p:nvSpPr>
        <p:spPr>
          <a:xfrm>
            <a:off x="6732240" y="544522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Local</a:t>
            </a:r>
            <a:endParaRPr lang="en-GB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4211960" y="162880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Nordic</a:t>
            </a:r>
            <a:endParaRPr lang="en-GB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4155192" y="602128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Nature</a:t>
            </a:r>
            <a:endParaRPr lang="en-GB" dirty="0"/>
          </a:p>
        </p:txBody>
      </p:sp>
      <p:sp>
        <p:nvSpPr>
          <p:cNvPr id="12" name="TekstSylinder 11"/>
          <p:cNvSpPr txBox="1"/>
          <p:nvPr/>
        </p:nvSpPr>
        <p:spPr>
          <a:xfrm>
            <a:off x="6948264" y="3759423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Story</a:t>
            </a:r>
            <a:endParaRPr lang="en-GB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1691680" y="386104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Aesthetic</a:t>
            </a:r>
            <a:endParaRPr lang="en-GB" dirty="0"/>
          </a:p>
        </p:txBody>
      </p:sp>
      <p:sp>
        <p:nvSpPr>
          <p:cNvPr id="16" name="Tit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core: food and beverages</a:t>
            </a:r>
            <a:endParaRPr lang="en-GB" dirty="0"/>
          </a:p>
        </p:txBody>
      </p:sp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982" y="4080483"/>
            <a:ext cx="2582218" cy="172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269" y="2276872"/>
            <a:ext cx="2551931" cy="170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9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59632" y="609600"/>
            <a:ext cx="7503368" cy="685800"/>
          </a:xfrm>
        </p:spPr>
        <p:txBody>
          <a:bodyPr/>
          <a:lstStyle/>
          <a:p>
            <a:r>
              <a:rPr lang="en-GB" dirty="0" smtClean="0"/>
              <a:t>Iceland on the road…</a:t>
            </a:r>
            <a:endParaRPr lang="en-GB" dirty="0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58" y="1556792"/>
            <a:ext cx="3453070" cy="258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21088"/>
            <a:ext cx="3465579" cy="259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279" y="1585419"/>
            <a:ext cx="3370209" cy="252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279" y="4195709"/>
            <a:ext cx="3370209" cy="252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4624"/>
            <a:ext cx="2013315" cy="150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84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0050" name="Picture 2" descr="G:\DCIM\100OLYMP\P9100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31440"/>
            <a:ext cx="9852587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755576" y="4974267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Finally, as guest in </a:t>
            </a:r>
            <a:r>
              <a:rPr lang="en-GB" b="1" dirty="0" err="1" smtClean="0">
                <a:solidFill>
                  <a:schemeClr val="bg1"/>
                </a:solidFill>
              </a:rPr>
              <a:t>Ingas</a:t>
            </a:r>
            <a:r>
              <a:rPr lang="en-GB" b="1" dirty="0" smtClean="0">
                <a:solidFill>
                  <a:schemeClr val="bg1"/>
                </a:solidFill>
              </a:rPr>
              <a:t> private home in </a:t>
            </a:r>
            <a:r>
              <a:rPr lang="en-GB" b="1" dirty="0" err="1" smtClean="0">
                <a:solidFill>
                  <a:schemeClr val="bg1"/>
                </a:solidFill>
              </a:rPr>
              <a:t>Holar</a:t>
            </a:r>
            <a:r>
              <a:rPr lang="en-GB" b="1" dirty="0" smtClean="0">
                <a:solidFill>
                  <a:schemeClr val="bg1"/>
                </a:solidFill>
              </a:rPr>
              <a:t>…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6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Sustainable management</a:t>
            </a:r>
            <a:endParaRPr lang="en-GB" dirty="0"/>
          </a:p>
        </p:txBody>
      </p:sp>
      <p:pic>
        <p:nvPicPr>
          <p:cNvPr id="133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7618563" cy="505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61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6594" name="Object 2"/>
          <p:cNvGraphicFramePr>
            <a:graphicFrameLocks noChangeAspect="1"/>
          </p:cNvGraphicFramePr>
          <p:nvPr/>
        </p:nvGraphicFramePr>
        <p:xfrm>
          <a:off x="44450" y="31750"/>
          <a:ext cx="9055100" cy="679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3" name="Slide" r:id="rId3" imgW="4761000" imgH="3570120" progId="PowerPoint.Slide.8">
                  <p:embed/>
                </p:oleObj>
              </mc:Choice>
              <mc:Fallback>
                <p:oleObj name="Slide" r:id="rId3" imgW="4761000" imgH="357012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" y="31750"/>
                        <a:ext cx="9055100" cy="679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9458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" y="60960"/>
            <a:ext cx="902134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1043608" y="404664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(Vujicic, Getz &amp; Robinson, 2013)</a:t>
            </a:r>
          </a:p>
        </p:txBody>
      </p:sp>
    </p:spTree>
    <p:extLst>
      <p:ext uri="{BB962C8B-B14F-4D97-AF65-F5344CB8AC3E}">
        <p14:creationId xmlns:p14="http://schemas.microsoft.com/office/powerpoint/2010/main" val="13212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219200" y="115888"/>
            <a:ext cx="5441032" cy="1179512"/>
          </a:xfrm>
        </p:spPr>
        <p:txBody>
          <a:bodyPr/>
          <a:lstStyle/>
          <a:p>
            <a:r>
              <a:rPr lang="en-GB" dirty="0" smtClean="0"/>
              <a:t>Can Iceland become a food and meal destination?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2988" y="1484709"/>
            <a:ext cx="4681140" cy="5400675"/>
          </a:xfrm>
        </p:spPr>
        <p:txBody>
          <a:bodyPr/>
          <a:lstStyle/>
          <a:p>
            <a:pPr>
              <a:defRPr/>
            </a:pPr>
            <a:r>
              <a:rPr lang="en-GB" sz="2000" dirty="0" smtClean="0"/>
              <a:t>An area attracting both  “foodies” and ordinary travellers</a:t>
            </a:r>
          </a:p>
          <a:p>
            <a:pPr>
              <a:defRPr/>
            </a:pPr>
            <a:r>
              <a:rPr lang="en-GB" sz="1800" dirty="0" smtClean="0"/>
              <a:t>Must have </a:t>
            </a:r>
          </a:p>
          <a:p>
            <a:pPr lvl="1">
              <a:defRPr/>
            </a:pPr>
            <a:r>
              <a:rPr lang="en-GB" sz="1800" dirty="0" smtClean="0"/>
              <a:t>dedicated suppliers believing in their products</a:t>
            </a:r>
          </a:p>
          <a:p>
            <a:pPr lvl="1">
              <a:defRPr/>
            </a:pPr>
            <a:r>
              <a:rPr lang="en-GB" sz="1800" dirty="0" smtClean="0"/>
              <a:t>Easily available “meal routes” and experiencescapes</a:t>
            </a:r>
          </a:p>
          <a:p>
            <a:pPr>
              <a:defRPr/>
            </a:pPr>
            <a:r>
              <a:rPr lang="en-GB" sz="1800" dirty="0" smtClean="0"/>
              <a:t>Known for </a:t>
            </a:r>
            <a:r>
              <a:rPr lang="en-GB" sz="1800" dirty="0"/>
              <a:t>interesting</a:t>
            </a:r>
            <a:r>
              <a:rPr lang="en-GB" sz="1800" dirty="0" smtClean="0"/>
              <a:t> food and meal experience</a:t>
            </a:r>
          </a:p>
          <a:p>
            <a:pPr>
              <a:defRPr/>
            </a:pPr>
            <a:r>
              <a:rPr lang="en-GB" sz="1800" dirty="0" smtClean="0"/>
              <a:t>Must conceive of one self as a food destination</a:t>
            </a:r>
          </a:p>
          <a:p>
            <a:pPr lvl="1">
              <a:defRPr/>
            </a:pPr>
            <a:r>
              <a:rPr lang="en-GB" sz="1600" dirty="0" smtClean="0"/>
              <a:t>MICE, arrangement and cruise</a:t>
            </a:r>
          </a:p>
          <a:p>
            <a:pPr lvl="1">
              <a:defRPr/>
            </a:pPr>
            <a:r>
              <a:rPr lang="en-GB" sz="1600" dirty="0" smtClean="0"/>
              <a:t>Use the tourists as ambassadors</a:t>
            </a:r>
          </a:p>
          <a:p>
            <a:pPr lvl="1">
              <a:defRPr/>
            </a:pPr>
            <a:r>
              <a:rPr lang="en-GB" sz="1600" dirty="0" err="1"/>
              <a:t>Grühne</a:t>
            </a:r>
            <a:r>
              <a:rPr lang="en-GB" sz="1600" dirty="0"/>
              <a:t> </a:t>
            </a:r>
            <a:r>
              <a:rPr lang="en-GB" sz="1600" dirty="0" err="1"/>
              <a:t>Woche</a:t>
            </a:r>
            <a:r>
              <a:rPr lang="en-GB" sz="1600" dirty="0"/>
              <a:t>, </a:t>
            </a:r>
            <a:r>
              <a:rPr lang="en-GB" sz="1600" dirty="0" smtClean="0"/>
              <a:t>shows and the</a:t>
            </a:r>
            <a:r>
              <a:rPr lang="en-GB" sz="1200" i="1" dirty="0"/>
              <a:t/>
            </a:r>
            <a:br>
              <a:rPr lang="en-GB" sz="1200" i="1" dirty="0"/>
            </a:br>
            <a:r>
              <a:rPr lang="en-GB" sz="1600" dirty="0" smtClean="0"/>
              <a:t>Stavanger 2008-strategy </a:t>
            </a:r>
            <a:r>
              <a:rPr lang="en-GB" sz="1200" i="1" dirty="0"/>
              <a:t/>
            </a:r>
            <a:br>
              <a:rPr lang="en-GB" sz="1200" i="1" dirty="0"/>
            </a:br>
            <a:endParaRPr lang="en-GB" sz="1200" i="1" dirty="0" smtClean="0"/>
          </a:p>
          <a:p>
            <a:pPr>
              <a:defRPr/>
            </a:pPr>
            <a:endParaRPr lang="en-GB" sz="2000" i="1" dirty="0" smtClean="0"/>
          </a:p>
          <a:p>
            <a:pPr marL="0" indent="0">
              <a:buFontTx/>
              <a:buNone/>
              <a:defRPr/>
            </a:pPr>
            <a:endParaRPr lang="en-GB" sz="2000" dirty="0" smtClean="0"/>
          </a:p>
        </p:txBody>
      </p:sp>
      <p:sp>
        <p:nvSpPr>
          <p:cNvPr id="14340" name="Content Placeholder 3"/>
          <p:cNvSpPr>
            <a:spLocks noGrp="1"/>
          </p:cNvSpPr>
          <p:nvPr>
            <p:ph sz="half" idx="2"/>
          </p:nvPr>
        </p:nvSpPr>
        <p:spPr>
          <a:xfrm>
            <a:off x="5075238" y="1577975"/>
            <a:ext cx="3889375" cy="4997450"/>
          </a:xfrm>
        </p:spPr>
        <p:txBody>
          <a:bodyPr/>
          <a:lstStyle/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76700"/>
            <a:ext cx="25923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33392"/>
            <a:ext cx="3672409" cy="307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59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276350" y="476250"/>
            <a:ext cx="7543800" cy="685800"/>
          </a:xfrm>
        </p:spPr>
        <p:txBody>
          <a:bodyPr/>
          <a:lstStyle/>
          <a:p>
            <a:r>
              <a:rPr lang="en-GB" dirty="0" smtClean="0"/>
              <a:t>Meal attractions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412875"/>
            <a:ext cx="4127500" cy="5445125"/>
          </a:xfrm>
        </p:spPr>
        <p:txBody>
          <a:bodyPr/>
          <a:lstStyle/>
          <a:p>
            <a:r>
              <a:rPr lang="en-GB" sz="2200" dirty="0" smtClean="0"/>
              <a:t>Attractions for “foodies” </a:t>
            </a:r>
          </a:p>
          <a:p>
            <a:pPr lvl="1"/>
            <a:r>
              <a:rPr lang="en-GB" sz="2000" dirty="0" smtClean="0"/>
              <a:t>Quality meals for all</a:t>
            </a:r>
          </a:p>
          <a:p>
            <a:pPr lvl="1"/>
            <a:r>
              <a:rPr lang="en-GB" sz="2000" dirty="0" smtClean="0"/>
              <a:t>Food and meal competence</a:t>
            </a:r>
          </a:p>
          <a:p>
            <a:pPr lvl="1"/>
            <a:r>
              <a:rPr lang="en-GB" sz="2000" dirty="0" smtClean="0"/>
              <a:t>Offer learning experiences within food and meals</a:t>
            </a:r>
          </a:p>
          <a:p>
            <a:pPr lvl="1"/>
            <a:r>
              <a:rPr lang="en-GB" sz="2000" dirty="0" smtClean="0"/>
              <a:t>Open to co-production of meals</a:t>
            </a:r>
          </a:p>
          <a:p>
            <a:pPr lvl="1"/>
            <a:r>
              <a:rPr lang="en-GB" sz="2000" dirty="0" smtClean="0"/>
              <a:t>Meeting chefs, farmers and other producers – follow the food chain from raw material to delicate meals</a:t>
            </a:r>
          </a:p>
          <a:p>
            <a:endParaRPr lang="en-GB" dirty="0" smtClean="0"/>
          </a:p>
        </p:txBody>
      </p:sp>
      <p:sp>
        <p:nvSpPr>
          <p:cNvPr id="16388" name="Content Placeholder 3"/>
          <p:cNvSpPr>
            <a:spLocks noGrp="1"/>
          </p:cNvSpPr>
          <p:nvPr>
            <p:ph sz="half" idx="2"/>
          </p:nvPr>
        </p:nvSpPr>
        <p:spPr>
          <a:xfrm>
            <a:off x="5795963" y="2492375"/>
            <a:ext cx="2967037" cy="3603625"/>
          </a:xfrm>
        </p:spPr>
        <p:txBody>
          <a:bodyPr/>
          <a:lstStyle/>
          <a:p>
            <a:endParaRPr lang="en-GB" smtClean="0"/>
          </a:p>
        </p:txBody>
      </p:sp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3716338"/>
            <a:ext cx="391477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906463"/>
            <a:ext cx="35290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89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Yes – we can make it with the </a:t>
            </a:r>
            <a:br>
              <a:rPr lang="en-GB" dirty="0" smtClean="0"/>
            </a:br>
            <a:r>
              <a:rPr lang="en-GB" i="1" dirty="0" smtClean="0"/>
              <a:t>Meal Experience Model</a:t>
            </a:r>
            <a:r>
              <a:rPr lang="en-GB" dirty="0" smtClean="0"/>
              <a:t> as a guide</a:t>
            </a:r>
            <a:endParaRPr lang="en-GB" dirty="0"/>
          </a:p>
        </p:txBody>
      </p:sp>
      <p:sp>
        <p:nvSpPr>
          <p:cNvPr id="4" name="Ellipse 3"/>
          <p:cNvSpPr/>
          <p:nvPr/>
        </p:nvSpPr>
        <p:spPr bwMode="auto">
          <a:xfrm>
            <a:off x="1691680" y="1700808"/>
            <a:ext cx="6912768" cy="4896544"/>
          </a:xfrm>
          <a:prstGeom prst="ellipse">
            <a:avLst/>
          </a:prstGeom>
          <a:solidFill>
            <a:srgbClr val="2EB62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1259632" y="1556792"/>
            <a:ext cx="2592288" cy="187220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6300192" y="4725144"/>
            <a:ext cx="2592288" cy="187220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1259632" y="4725144"/>
            <a:ext cx="2592288" cy="187220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3779912" y="4869160"/>
            <a:ext cx="2592288" cy="187220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6300192" y="1556792"/>
            <a:ext cx="2592288" cy="187220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1547664" y="1715324"/>
            <a:ext cx="1872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The room, view, noise, cleanliness, atmosphere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4170432" y="5334307"/>
            <a:ext cx="1985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The food and beverages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6732240" y="2021939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The management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6660232" y="5036983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The meeting  (staff competence)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1547664" y="5262299"/>
            <a:ext cx="197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The other guests</a:t>
            </a: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01" y="3140968"/>
            <a:ext cx="368776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86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5905500" cy="442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260648"/>
            <a:ext cx="6737176" cy="1034752"/>
          </a:xfrm>
        </p:spPr>
        <p:txBody>
          <a:bodyPr/>
          <a:lstStyle/>
          <a:p>
            <a:r>
              <a:rPr lang="en-GB" dirty="0" smtClean="0"/>
              <a:t>Philosophy of </a:t>
            </a:r>
            <a:r>
              <a:rPr lang="en-GB" dirty="0" err="1" smtClean="0"/>
              <a:t>Gladmatfestivalen</a:t>
            </a:r>
            <a:r>
              <a:rPr lang="en-GB" dirty="0" smtClean="0"/>
              <a:t> 2013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95700" cy="4349080"/>
          </a:xfrm>
        </p:spPr>
        <p:txBody>
          <a:bodyPr/>
          <a:lstStyle/>
          <a:p>
            <a:r>
              <a:rPr lang="en-GB" sz="2400" dirty="0" smtClean="0">
                <a:latin typeface="Harlow Solid Italic" pitchFamily="82" charset="0"/>
              </a:rPr>
              <a:t>“Every day I shall feel excitement for food, meals and beverages</a:t>
            </a:r>
          </a:p>
          <a:p>
            <a:r>
              <a:rPr lang="en-GB" sz="2400" dirty="0" smtClean="0">
                <a:latin typeface="Harlow Solid Italic" pitchFamily="82" charset="0"/>
              </a:rPr>
              <a:t>If not, I finish the day with a fine old cognac and get excited anyhow</a:t>
            </a:r>
          </a:p>
          <a:p>
            <a:r>
              <a:rPr lang="en-GB" sz="2400" dirty="0" smtClean="0">
                <a:latin typeface="Harlow Solid Italic" pitchFamily="82" charset="0"/>
              </a:rPr>
              <a:t>One should feel that life is good due to food…”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5" name="TekstSylinder 4"/>
          <p:cNvSpPr txBox="1"/>
          <p:nvPr/>
        </p:nvSpPr>
        <p:spPr>
          <a:xfrm>
            <a:off x="1259632" y="6237312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</a:rPr>
              <a:t>Trond</a:t>
            </a:r>
            <a:r>
              <a:rPr lang="fr-FR" dirty="0">
                <a:solidFill>
                  <a:srgbClr val="000000"/>
                </a:solidFill>
              </a:rPr>
              <a:t> Moi, chef and restaurant </a:t>
            </a:r>
            <a:r>
              <a:rPr lang="fr-FR" dirty="0" err="1">
                <a:solidFill>
                  <a:srgbClr val="000000"/>
                </a:solidFill>
              </a:rPr>
              <a:t>chain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owner</a:t>
            </a:r>
            <a:r>
              <a:rPr lang="fr-FR" dirty="0">
                <a:solidFill>
                  <a:srgbClr val="000000"/>
                </a:solidFill>
              </a:rPr>
              <a:t> (</a:t>
            </a:r>
            <a:r>
              <a:rPr lang="fr-FR" dirty="0" err="1">
                <a:solidFill>
                  <a:srgbClr val="000000"/>
                </a:solidFill>
              </a:rPr>
              <a:t>Bølgen</a:t>
            </a:r>
            <a:r>
              <a:rPr lang="fr-FR" dirty="0">
                <a:solidFill>
                  <a:srgbClr val="000000"/>
                </a:solidFill>
              </a:rPr>
              <a:t> &amp; Moi)</a:t>
            </a:r>
          </a:p>
        </p:txBody>
      </p:sp>
    </p:spTree>
    <p:extLst>
      <p:ext uri="{BB962C8B-B14F-4D97-AF65-F5344CB8AC3E}">
        <p14:creationId xmlns:p14="http://schemas.microsoft.com/office/powerpoint/2010/main" val="179086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2060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0468" name="Rectangle 292"/>
          <p:cNvSpPr>
            <a:spLocks noGrp="1" noChangeArrowheads="1"/>
          </p:cNvSpPr>
          <p:nvPr>
            <p:ph type="title"/>
          </p:nvPr>
        </p:nvSpPr>
        <p:spPr>
          <a:xfrm>
            <a:off x="1204913" y="188913"/>
            <a:ext cx="6896100" cy="685800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/>
              <a:t>“</a:t>
            </a:r>
            <a:r>
              <a:rPr lang="en-GB" sz="3600" dirty="0" err="1" smtClean="0"/>
              <a:t>Festivalisation</a:t>
            </a:r>
            <a:r>
              <a:rPr lang="en-GB" sz="3600" dirty="0" smtClean="0"/>
              <a:t>”</a:t>
            </a:r>
            <a:endParaRPr lang="en-GB" sz="3600" dirty="0"/>
          </a:p>
        </p:txBody>
      </p:sp>
      <p:pic>
        <p:nvPicPr>
          <p:cNvPr id="50475" name="Picture 2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8652" y="908720"/>
            <a:ext cx="18415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476" name="Picture 3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908720"/>
            <a:ext cx="2878137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477" name="Picture 3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2060748"/>
            <a:ext cx="1657351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478" name="Picture 3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3831164"/>
            <a:ext cx="2016249" cy="285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479" name="Picture 3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71399" y="3861048"/>
            <a:ext cx="199190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8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959446"/>
            <a:ext cx="2088284" cy="313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8641" y="4797152"/>
            <a:ext cx="4335995" cy="185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564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332656"/>
            <a:ext cx="7543800" cy="962744"/>
          </a:xfrm>
        </p:spPr>
        <p:txBody>
          <a:bodyPr/>
          <a:lstStyle/>
          <a:p>
            <a:r>
              <a:rPr lang="en-GB" dirty="0" smtClean="0"/>
              <a:t>From fine dining to fun dining </a:t>
            </a:r>
            <a:br>
              <a:rPr lang="en-GB" dirty="0" smtClean="0"/>
            </a:br>
            <a:r>
              <a:rPr lang="en-GB" sz="2000" dirty="0" smtClean="0"/>
              <a:t>(Marcus Samuelsson at </a:t>
            </a:r>
            <a:r>
              <a:rPr lang="en-GB" sz="2000" dirty="0" err="1" smtClean="0"/>
              <a:t>Gladmatfestivalen</a:t>
            </a:r>
            <a:r>
              <a:rPr lang="en-GB" sz="2000" dirty="0" smtClean="0"/>
              <a:t> 2013)</a:t>
            </a:r>
            <a:endParaRPr lang="en-GB" sz="2000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15616" y="1456184"/>
            <a:ext cx="3799284" cy="4997152"/>
          </a:xfrm>
        </p:spPr>
        <p:txBody>
          <a:bodyPr/>
          <a:lstStyle/>
          <a:p>
            <a:r>
              <a:rPr lang="en-GB" sz="2000" dirty="0" smtClean="0"/>
              <a:t>Obama’s favourite chef</a:t>
            </a:r>
          </a:p>
          <a:p>
            <a:r>
              <a:rPr lang="en-GB" sz="2000" dirty="0" smtClean="0"/>
              <a:t>Humour, friendly, gentle and informal ambience</a:t>
            </a:r>
          </a:p>
          <a:p>
            <a:r>
              <a:rPr lang="en-GB" sz="2000" dirty="0" smtClean="0"/>
              <a:t>Meals based on short travelled raw materials</a:t>
            </a:r>
          </a:p>
          <a:p>
            <a:r>
              <a:rPr lang="en-GB" sz="2000" dirty="0" smtClean="0"/>
              <a:t>Mixing cultures and tastes</a:t>
            </a:r>
          </a:p>
          <a:p>
            <a:r>
              <a:rPr lang="en-GB" sz="2000" dirty="0" smtClean="0"/>
              <a:t>Meals back in the hotel: ”Kitchen and Table”</a:t>
            </a:r>
          </a:p>
          <a:p>
            <a:r>
              <a:rPr lang="en-GB" sz="1800" i="1" dirty="0"/>
              <a:t>"My first inspiration came from my grandmother. As I learned more, I always went back to her because of her passion. Also, early on she always questioned me to make sure that this is what I really wanted to do."</a:t>
            </a:r>
            <a:endParaRPr lang="en-GB" sz="1800" i="1" dirty="0" smtClean="0"/>
          </a:p>
          <a:p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57" y="1556792"/>
            <a:ext cx="3619607" cy="240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57" y="4070071"/>
            <a:ext cx="3619607" cy="271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92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“Foodies”, and food and meal tourism </a:t>
            </a:r>
            <a:endParaRPr lang="en-GB" dirty="0"/>
          </a:p>
        </p:txBody>
      </p:sp>
      <p:sp>
        <p:nvSpPr>
          <p:cNvPr id="6" name="Plassholder for innhold 5"/>
          <p:cNvSpPr>
            <a:spLocks noGrp="1"/>
          </p:cNvSpPr>
          <p:nvPr>
            <p:ph sz="half" idx="1"/>
          </p:nvPr>
        </p:nvSpPr>
        <p:spPr>
          <a:xfrm>
            <a:off x="971600" y="1600200"/>
            <a:ext cx="3943300" cy="4495800"/>
          </a:xfrm>
        </p:spPr>
        <p:txBody>
          <a:bodyPr/>
          <a:lstStyle/>
          <a:p>
            <a:r>
              <a:rPr lang="en-GB" sz="2000" dirty="0"/>
              <a:t>“A Foodie is a person who is very </a:t>
            </a:r>
            <a:r>
              <a:rPr lang="en-GB" sz="2000" dirty="0" err="1"/>
              <a:t>very</a:t>
            </a:r>
            <a:r>
              <a:rPr lang="en-GB" sz="2000" dirty="0"/>
              <a:t> </a:t>
            </a:r>
            <a:r>
              <a:rPr lang="en-GB" sz="2000" dirty="0" err="1"/>
              <a:t>very</a:t>
            </a:r>
            <a:r>
              <a:rPr lang="en-GB" sz="2000" dirty="0"/>
              <a:t> interested in food. Foodies are the ones talking about food in any gathering – salivating over restaurants, recipes, radicchio. They don’t think they are being trivial – Foodies consider food to be an art, on a level with painting or drama</a:t>
            </a:r>
            <a:r>
              <a:rPr lang="en-GB" sz="2000" dirty="0" smtClean="0"/>
              <a:t>.”</a:t>
            </a:r>
          </a:p>
          <a:p>
            <a:pPr marL="0" indent="0" algn="r">
              <a:buNone/>
            </a:pPr>
            <a:r>
              <a:rPr lang="en-GB" sz="1800" i="1" dirty="0" smtClean="0"/>
              <a:t>	(Barr &amp; Levy </a:t>
            </a:r>
            <a:r>
              <a:rPr lang="en-GB" sz="1800" i="1" dirty="0"/>
              <a:t>(1984</a:t>
            </a:r>
            <a:r>
              <a:rPr lang="en-GB" sz="1800" i="1" dirty="0" smtClean="0"/>
              <a:t>) </a:t>
            </a:r>
            <a:r>
              <a:rPr lang="en-GB" sz="1800" i="1" dirty="0"/>
              <a:t>The Official Foodie Handbook. London: </a:t>
            </a:r>
            <a:r>
              <a:rPr lang="en-GB" sz="1800" i="1" dirty="0" err="1"/>
              <a:t>Ebury</a:t>
            </a:r>
            <a:r>
              <a:rPr lang="en-GB" sz="1800" i="1" dirty="0"/>
              <a:t> </a:t>
            </a:r>
            <a:r>
              <a:rPr lang="en-GB" sz="1800" i="1" dirty="0" smtClean="0"/>
              <a:t>Press)</a:t>
            </a:r>
            <a:r>
              <a:rPr lang="en-GB" sz="2000" dirty="0" smtClean="0"/>
              <a:t>.</a:t>
            </a:r>
            <a:endParaRPr lang="en-GB" sz="2000" dirty="0"/>
          </a:p>
        </p:txBody>
      </p:sp>
      <p:pic>
        <p:nvPicPr>
          <p:cNvPr id="1218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46617"/>
            <a:ext cx="3816424" cy="5080903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9" name="Rett pil 8"/>
          <p:cNvCxnSpPr/>
          <p:nvPr/>
        </p:nvCxnSpPr>
        <p:spPr bwMode="auto">
          <a:xfrm flipV="1">
            <a:off x="5774070" y="2060849"/>
            <a:ext cx="22066" cy="37444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Rett pil 12"/>
          <p:cNvCxnSpPr/>
          <p:nvPr/>
        </p:nvCxnSpPr>
        <p:spPr bwMode="auto">
          <a:xfrm>
            <a:off x="5796136" y="5805264"/>
            <a:ext cx="316835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kstSylinder 13"/>
          <p:cNvSpPr txBox="1"/>
          <p:nvPr/>
        </p:nvSpPr>
        <p:spPr>
          <a:xfrm>
            <a:off x="6300192" y="609329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Food interest</a:t>
            </a:r>
            <a:endParaRPr lang="en-GB" dirty="0"/>
          </a:p>
        </p:txBody>
      </p:sp>
      <p:sp>
        <p:nvSpPr>
          <p:cNvPr id="15" name="TekstSylinder 14"/>
          <p:cNvSpPr txBox="1"/>
          <p:nvPr/>
        </p:nvSpPr>
        <p:spPr>
          <a:xfrm>
            <a:off x="5652120" y="580526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</a:t>
            </a:r>
            <a:endParaRPr lang="en-GB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8244408" y="5775647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sp>
        <p:nvSpPr>
          <p:cNvPr id="17" name="TekstSylinder 16"/>
          <p:cNvSpPr txBox="1"/>
          <p:nvPr/>
        </p:nvSpPr>
        <p:spPr>
          <a:xfrm>
            <a:off x="5170130" y="2348881"/>
            <a:ext cx="553998" cy="28803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dirty="0" smtClean="0"/>
              <a:t>Number of visitors</a:t>
            </a:r>
            <a:endParaRPr lang="en-GB" dirty="0"/>
          </a:p>
        </p:txBody>
      </p:sp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91" y="5519191"/>
            <a:ext cx="554037" cy="50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983" y="1846783"/>
            <a:ext cx="5921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Rett linje 22"/>
          <p:cNvCxnSpPr/>
          <p:nvPr/>
        </p:nvCxnSpPr>
        <p:spPr bwMode="auto">
          <a:xfrm>
            <a:off x="6012160" y="2492896"/>
            <a:ext cx="2592288" cy="273630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6232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219200" y="404664"/>
            <a:ext cx="7543800" cy="890736"/>
          </a:xfrm>
        </p:spPr>
        <p:txBody>
          <a:bodyPr/>
          <a:lstStyle/>
          <a:p>
            <a:r>
              <a:rPr lang="en-GB" dirty="0" smtClean="0"/>
              <a:t>Characteristics of “Foodies” </a:t>
            </a:r>
            <a:br>
              <a:rPr lang="en-GB" dirty="0" smtClean="0"/>
            </a:br>
            <a:r>
              <a:rPr lang="en-GB" sz="2000" dirty="0" smtClean="0"/>
              <a:t>(Vujicic, Getz &amp; Robinson, 2013)</a:t>
            </a:r>
            <a:endParaRPr lang="en-GB" sz="2000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1219200" y="1484784"/>
            <a:ext cx="7543800" cy="5256584"/>
          </a:xfrm>
        </p:spPr>
        <p:txBody>
          <a:bodyPr/>
          <a:lstStyle/>
          <a:p>
            <a:r>
              <a:rPr lang="en-GB" sz="2000" dirty="0" smtClean="0"/>
              <a:t>Travel much for food and meal experiences</a:t>
            </a:r>
          </a:p>
          <a:p>
            <a:r>
              <a:rPr lang="en-GB" sz="2000" dirty="0" smtClean="0"/>
              <a:t>Work(</a:t>
            </a:r>
            <a:r>
              <a:rPr lang="en-GB" sz="2000" dirty="0" err="1" smtClean="0"/>
              <a:t>ed</a:t>
            </a:r>
            <a:r>
              <a:rPr lang="en-GB" sz="2000" dirty="0" smtClean="0"/>
              <a:t>) in food and meal related businesses</a:t>
            </a:r>
          </a:p>
          <a:p>
            <a:r>
              <a:rPr lang="en-GB" sz="2000" dirty="0" smtClean="0"/>
              <a:t>Income above average</a:t>
            </a:r>
          </a:p>
          <a:p>
            <a:r>
              <a:rPr lang="en-GB" sz="2000" dirty="0" smtClean="0"/>
              <a:t>Mainly middle-aged “empty-nesters”, couples</a:t>
            </a:r>
          </a:p>
          <a:p>
            <a:r>
              <a:rPr lang="en-GB" sz="2000" dirty="0" smtClean="0"/>
              <a:t>Top cities: Paris, Rome, NY, and Barcelona</a:t>
            </a:r>
          </a:p>
          <a:p>
            <a:r>
              <a:rPr lang="en-GB" sz="2000" dirty="0" smtClean="0"/>
              <a:t>Trusted sources of information: </a:t>
            </a:r>
          </a:p>
          <a:p>
            <a:pPr lvl="1"/>
            <a:r>
              <a:rPr lang="en-GB" sz="1800" dirty="0" smtClean="0"/>
              <a:t>Friends and relatives / word-of-moth</a:t>
            </a:r>
          </a:p>
          <a:p>
            <a:pPr lvl="1"/>
            <a:r>
              <a:rPr lang="en-GB" sz="1800" dirty="0" smtClean="0"/>
              <a:t>Official destination web page</a:t>
            </a:r>
          </a:p>
          <a:p>
            <a:pPr lvl="1"/>
            <a:r>
              <a:rPr lang="en-GB" sz="1800" dirty="0" smtClean="0"/>
              <a:t>Guide books</a:t>
            </a:r>
          </a:p>
          <a:p>
            <a:pPr lvl="1"/>
            <a:r>
              <a:rPr lang="en-GB" sz="1800" dirty="0" smtClean="0"/>
              <a:t>Trip Advisor and other social media</a:t>
            </a:r>
          </a:p>
          <a:p>
            <a:r>
              <a:rPr lang="en-GB" sz="2000" dirty="0" smtClean="0"/>
              <a:t>Activities preferred: Enjoy</a:t>
            </a:r>
          </a:p>
          <a:p>
            <a:pPr lvl="1"/>
            <a:r>
              <a:rPr lang="en-GB" sz="1800" dirty="0" smtClean="0"/>
              <a:t>Regional cuisine in local restaurants</a:t>
            </a:r>
          </a:p>
          <a:p>
            <a:pPr lvl="1"/>
            <a:r>
              <a:rPr lang="en-GB" sz="1800" dirty="0" smtClean="0"/>
              <a:t>Farmers’ market and look for fresh food</a:t>
            </a:r>
          </a:p>
          <a:p>
            <a:pPr lvl="1"/>
            <a:r>
              <a:rPr lang="en-GB" sz="1800" dirty="0" smtClean="0"/>
              <a:t>A nice romantic dinner </a:t>
            </a:r>
          </a:p>
          <a:p>
            <a:pPr lvl="1"/>
            <a:r>
              <a:rPr lang="en-GB" sz="1800" dirty="0" smtClean="0"/>
              <a:t>Attend food festivals / events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1083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Serious food and meal tourists </a:t>
            </a:r>
            <a:br>
              <a:rPr lang="en-GB" dirty="0" smtClean="0"/>
            </a:br>
            <a:r>
              <a:rPr lang="en-GB" sz="2000" dirty="0" smtClean="0"/>
              <a:t>(Andersson &amp; Mossberg, 2013 submitted)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87624" y="1600200"/>
            <a:ext cx="7817296" cy="4495800"/>
          </a:xfrm>
        </p:spPr>
        <p:txBody>
          <a:bodyPr/>
          <a:lstStyle/>
          <a:p>
            <a:r>
              <a:rPr lang="en-GB" dirty="0" smtClean="0"/>
              <a:t>Food and meal experiences the main focus of travel behaviour</a:t>
            </a:r>
          </a:p>
          <a:p>
            <a:r>
              <a:rPr lang="en-GB" dirty="0" smtClean="0"/>
              <a:t>Personal qualities - Involvement / devotion</a:t>
            </a:r>
          </a:p>
          <a:p>
            <a:pPr lvl="1"/>
            <a:r>
              <a:rPr lang="en-GB" dirty="0" smtClean="0"/>
              <a:t>Importance of food</a:t>
            </a:r>
          </a:p>
          <a:p>
            <a:pPr lvl="1"/>
            <a:r>
              <a:rPr lang="en-GB" dirty="0" smtClean="0"/>
              <a:t>Avoidance of risk</a:t>
            </a:r>
          </a:p>
          <a:p>
            <a:pPr lvl="1"/>
            <a:r>
              <a:rPr lang="en-GB" dirty="0" smtClean="0"/>
              <a:t>Symbolic value of food </a:t>
            </a:r>
          </a:p>
          <a:p>
            <a:pPr lvl="1"/>
            <a:r>
              <a:rPr lang="en-GB" dirty="0" smtClean="0"/>
              <a:t>Enjoyment value of food</a:t>
            </a:r>
          </a:p>
          <a:p>
            <a:r>
              <a:rPr lang="en-GB" dirty="0" smtClean="0"/>
              <a:t>Motivational and behavioural effects</a:t>
            </a:r>
          </a:p>
          <a:p>
            <a:pPr lvl="1"/>
            <a:r>
              <a:rPr lang="en-GB" dirty="0" smtClean="0"/>
              <a:t>Gastronomic identity formation (values, recognition)</a:t>
            </a:r>
          </a:p>
          <a:p>
            <a:pPr lvl="1"/>
            <a:r>
              <a:rPr lang="en-GB" dirty="0" smtClean="0"/>
              <a:t>Desire for healthy food and meals</a:t>
            </a:r>
          </a:p>
          <a:p>
            <a:pPr lvl="1"/>
            <a:r>
              <a:rPr lang="en-GB" dirty="0" smtClean="0"/>
              <a:t>Desire for locally produced food and meals</a:t>
            </a:r>
          </a:p>
          <a:p>
            <a:pPr lvl="1"/>
            <a:r>
              <a:rPr lang="en-GB" dirty="0" smtClean="0"/>
              <a:t>Interests for food tourism</a:t>
            </a:r>
          </a:p>
          <a:p>
            <a:pPr lvl="1"/>
            <a:r>
              <a:rPr lang="en-GB" dirty="0" smtClean="0"/>
              <a:t>Interests for visiting food events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81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UiS (engelsk)">
  <a:themeElements>
    <a:clrScheme name="UiS (engelsk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iS (engelsk)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UiS (engelsk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UiS (engelsk)">
  <a:themeElements>
    <a:clrScheme name="UiS (engelsk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iS (engelsk)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UiS (engelsk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UiS (engelsk)">
  <a:themeElements>
    <a:clrScheme name="UiS (engelsk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iS (engelsk)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UiS (engelsk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UiS (engelsk)">
  <a:themeElements>
    <a:clrScheme name="UiS (engelsk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iS (engelsk)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UiS (engelsk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 (engelsk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 (engelsk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UiS_ppt_en">
  <a:themeElements>
    <a:clrScheme name="UiS_ppt_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iS_ppt_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UiS_ppt_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_ppt_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_ppt_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_ppt_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_ppt_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_ppt_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_ppt_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_ppt_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_ppt_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_ppt_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_ppt_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_ppt_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UiS_ppt_en">
  <a:themeElements>
    <a:clrScheme name="UiS_ppt_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iS_ppt_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UiS_ppt_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_ppt_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_ppt_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_ppt_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_ppt_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S_ppt_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_ppt_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_ppt_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_ppt_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_ppt_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_ppt_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S_ppt_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UiS_Theme">
  <a:themeElements>
    <a:clrScheme name="UiS 2013">
      <a:dk1>
        <a:sysClr val="windowText" lastClr="000000"/>
      </a:dk1>
      <a:lt1>
        <a:sysClr val="window" lastClr="FFFFFF"/>
      </a:lt1>
      <a:dk2>
        <a:srgbClr val="194377"/>
      </a:dk2>
      <a:lt2>
        <a:srgbClr val="E4E9EF"/>
      </a:lt2>
      <a:accent1>
        <a:srgbClr val="194377"/>
      </a:accent1>
      <a:accent2>
        <a:srgbClr val="EE4A9A"/>
      </a:accent2>
      <a:accent3>
        <a:srgbClr val="319BD1"/>
      </a:accent3>
      <a:accent4>
        <a:srgbClr val="F47B1F"/>
      </a:accent4>
      <a:accent5>
        <a:srgbClr val="92AA33"/>
      </a:accent5>
      <a:accent6>
        <a:srgbClr val="826B64"/>
      </a:accent6>
      <a:hlink>
        <a:srgbClr val="319BD1"/>
      </a:hlink>
      <a:folHlink>
        <a:srgbClr val="B2B2B2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Ledel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UiS_Theme" id="{C649B923-D89C-4EC8-A087-938624989872}" vid="{71D490ED-B28B-4BEE-B759-BDDDAD98E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UiS (engelsk)</Template>
  <TotalTime>11012</TotalTime>
  <Words>1302</Words>
  <Application>Microsoft Office PowerPoint</Application>
  <PresentationFormat>On-screen Show (4:3)</PresentationFormat>
  <Paragraphs>229</Paragraphs>
  <Slides>38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UiS (engelsk)</vt:lpstr>
      <vt:lpstr>1_UiS (engelsk)</vt:lpstr>
      <vt:lpstr>2_UiS (engelsk)</vt:lpstr>
      <vt:lpstr>Office-tema</vt:lpstr>
      <vt:lpstr>1_Office-tema</vt:lpstr>
      <vt:lpstr>3_UiS (engelsk)</vt:lpstr>
      <vt:lpstr>UiS_ppt_en</vt:lpstr>
      <vt:lpstr>1_UiS_ppt_en</vt:lpstr>
      <vt:lpstr>UiS_Theme</vt:lpstr>
      <vt:lpstr>Document</vt:lpstr>
      <vt:lpstr>Microsoft Excel Chart</vt:lpstr>
      <vt:lpstr>Slide</vt:lpstr>
      <vt:lpstr>Improving guest satisfaction by using The Meal Experience Model </vt:lpstr>
      <vt:lpstr>PowerPoint Presentation</vt:lpstr>
      <vt:lpstr>The role of meals in tourism – some assumptions </vt:lpstr>
      <vt:lpstr>Philosophy of Gladmatfestivalen 2013</vt:lpstr>
      <vt:lpstr>“Festivalisation”</vt:lpstr>
      <vt:lpstr>From fine dining to fun dining  (Marcus Samuelsson at Gladmatfestivalen 2013)</vt:lpstr>
      <vt:lpstr>“Foodies”, and food and meal tourism </vt:lpstr>
      <vt:lpstr>Characteristics of “Foodies”  (Vujicic, Getz &amp; Robinson, 2013)</vt:lpstr>
      <vt:lpstr>Serious food and meal tourists  (Andersson &amp; Mossberg, 2013 submitted)</vt:lpstr>
      <vt:lpstr>The Meal Experience Model (Kai Victor Hansen, 2005)</vt:lpstr>
      <vt:lpstr>Progression of economic value creation</vt:lpstr>
      <vt:lpstr>Hedonic vs. eudemonic pleasure</vt:lpstr>
      <vt:lpstr>Flow (Csikszentmihalyi)</vt:lpstr>
      <vt:lpstr>Experience – distinct from everyday life  (Pine &amp; Gilmore, 1998)</vt:lpstr>
      <vt:lpstr>Emotions and strength of stimulation  (Baloglu and Brinberg, 1997)</vt:lpstr>
      <vt:lpstr>From staging experiences to experiencescapes for “shared self-direction”</vt:lpstr>
      <vt:lpstr>Newness and Meaning</vt:lpstr>
      <vt:lpstr>Can any room do? </vt:lpstr>
      <vt:lpstr>Boswijk’s concept of “Meaningful experiences” (Boswijk et al., 2007)</vt:lpstr>
      <vt:lpstr>The other guests</vt:lpstr>
      <vt:lpstr>The meeting between the guest and the establishment  (welcoming and staff competences)</vt:lpstr>
      <vt:lpstr>PowerPoint Presentation</vt:lpstr>
      <vt:lpstr>PowerPoint Presentation</vt:lpstr>
      <vt:lpstr>Hotel and restaurant staff ages compared to other industries (Mykletun, 2000)</vt:lpstr>
      <vt:lpstr>Potential interest in work in the industry</vt:lpstr>
      <vt:lpstr>Potential interest in work in the industry</vt:lpstr>
      <vt:lpstr>Recent unfavourable developments</vt:lpstr>
      <vt:lpstr>16 years old students about their parents perceptions of the industry - 1</vt:lpstr>
      <vt:lpstr>16 years old students about their parents perceptions of the industry - 2</vt:lpstr>
      <vt:lpstr>The core: food and beverages</vt:lpstr>
      <vt:lpstr>Iceland on the road…</vt:lpstr>
      <vt:lpstr>PowerPoint Presentation</vt:lpstr>
      <vt:lpstr>Sustainable management</vt:lpstr>
      <vt:lpstr>PowerPoint Presentation</vt:lpstr>
      <vt:lpstr>PowerPoint Presentation</vt:lpstr>
      <vt:lpstr>Can Iceland become a food and meal destination?</vt:lpstr>
      <vt:lpstr>Meal attractions</vt:lpstr>
      <vt:lpstr>Yes – we can make it with the  Meal Experience Model as a guide</vt:lpstr>
    </vt:vector>
  </TitlesOfParts>
  <Company>UiS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festival safety – a case study of the Stavanger Food Festival (the Gladmatfestival) in Norway</dc:title>
  <dc:creator>Mykletun</dc:creator>
  <cp:lastModifiedBy>Gestur 1</cp:lastModifiedBy>
  <cp:revision>178</cp:revision>
  <cp:lastPrinted>2013-07-23T17:47:56Z</cp:lastPrinted>
  <dcterms:created xsi:type="dcterms:W3CDTF">2009-06-12T18:16:00Z</dcterms:created>
  <dcterms:modified xsi:type="dcterms:W3CDTF">2015-03-12T15:38:15Z</dcterms:modified>
</cp:coreProperties>
</file>