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0" r:id="rId3"/>
    <p:sldId id="259" r:id="rId4"/>
    <p:sldId id="257" r:id="rId5"/>
    <p:sldId id="264" r:id="rId6"/>
    <p:sldId id="267" r:id="rId7"/>
    <p:sldId id="262" r:id="rId8"/>
    <p:sldId id="268" r:id="rId9"/>
    <p:sldId id="269" r:id="rId10"/>
    <p:sldId id="265" r:id="rId11"/>
    <p:sldId id="266" r:id="rId12"/>
    <p:sldId id="270" r:id="rId13"/>
    <p:sldId id="271" r:id="rId14"/>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E538C-A2B8-49D5-85C3-76ACD29D06FF}" type="datetimeFigureOut">
              <a:rPr lang="en-GB" smtClean="0"/>
              <a:pPr/>
              <a:t>08/09/2014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3EA748-D699-41F5-AF43-04F3F756F95B}" type="slidenum">
              <a:rPr lang="en-GB" smtClean="0"/>
              <a:pPr/>
              <a:t>‹#›</a:t>
            </a:fld>
            <a:endParaRPr lang="en-GB"/>
          </a:p>
        </p:txBody>
      </p:sp>
    </p:spTree>
    <p:extLst>
      <p:ext uri="{BB962C8B-B14F-4D97-AF65-F5344CB8AC3E}">
        <p14:creationId xmlns:p14="http://schemas.microsoft.com/office/powerpoint/2010/main" xmlns="" val="6249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A6568-4395-496D-A16A-CF0D39852CBD}"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is-I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402024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212901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78102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286956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969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203748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404655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167812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170023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427008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226BB-7945-4C9B-8364-B38567730E1C}" type="datetimeFigureOut">
              <a:rPr lang="en-GB" smtClean="0"/>
              <a:pPr/>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28120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226BB-7945-4C9B-8364-B38567730E1C}" type="datetimeFigureOut">
              <a:rPr lang="en-GB" smtClean="0"/>
              <a:pPr/>
              <a:t>08/09/2014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8EBF3-BB9C-4082-BC17-362D7954B570}" type="slidenum">
              <a:rPr lang="en-GB" smtClean="0"/>
              <a:pPr/>
              <a:t>‹#›</a:t>
            </a:fld>
            <a:endParaRPr lang="en-GB"/>
          </a:p>
        </p:txBody>
      </p:sp>
    </p:spTree>
    <p:extLst>
      <p:ext uri="{BB962C8B-B14F-4D97-AF65-F5344CB8AC3E}">
        <p14:creationId xmlns:p14="http://schemas.microsoft.com/office/powerpoint/2010/main" xmlns="" val="146125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76872"/>
            <a:ext cx="7772400" cy="1470025"/>
          </a:xfrm>
        </p:spPr>
        <p:txBody>
          <a:bodyPr>
            <a:noAutofit/>
          </a:bodyPr>
          <a:lstStyle/>
          <a:p>
            <a:r>
              <a:rPr lang="en-GB" sz="4000" b="1" dirty="0"/>
              <a:t>Tending to tourism</a:t>
            </a:r>
            <a:r>
              <a:rPr lang="is-IS" sz="3200" dirty="0"/>
              <a:t/>
            </a:r>
            <a:br>
              <a:rPr lang="is-IS" sz="3200" dirty="0"/>
            </a:br>
            <a:r>
              <a:rPr lang="en-GB" sz="2800" dirty="0"/>
              <a:t>Tourism’s role in thriving and declining communities</a:t>
            </a:r>
            <a:endParaRPr lang="is-IS" sz="2800" dirty="0"/>
          </a:p>
        </p:txBody>
      </p:sp>
      <p:sp>
        <p:nvSpPr>
          <p:cNvPr id="2051" name="Rectangle 3"/>
          <p:cNvSpPr>
            <a:spLocks noGrp="1" noChangeArrowheads="1"/>
          </p:cNvSpPr>
          <p:nvPr>
            <p:ph type="subTitle" idx="1"/>
          </p:nvPr>
        </p:nvSpPr>
        <p:spPr>
          <a:xfrm>
            <a:off x="4644008" y="4869160"/>
            <a:ext cx="4352528" cy="1752600"/>
          </a:xfrm>
        </p:spPr>
        <p:txBody>
          <a:bodyPr>
            <a:normAutofit fontScale="92500" lnSpcReduction="10000"/>
          </a:bodyPr>
          <a:lstStyle/>
          <a:p>
            <a:r>
              <a:rPr lang="en-GB" sz="1800" b="1" dirty="0" smtClean="0">
                <a:solidFill>
                  <a:schemeClr val="tx1"/>
                </a:solidFill>
              </a:rPr>
              <a:t>Dr. Edward H. Huijbens</a:t>
            </a:r>
          </a:p>
          <a:p>
            <a:r>
              <a:rPr lang="en-GB" sz="1800" dirty="0" smtClean="0">
                <a:solidFill>
                  <a:schemeClr val="tx1"/>
                </a:solidFill>
              </a:rPr>
              <a:t>Director / Professor</a:t>
            </a:r>
          </a:p>
          <a:p>
            <a:r>
              <a:rPr lang="en-GB" sz="1800" dirty="0" smtClean="0">
                <a:solidFill>
                  <a:schemeClr val="tx1"/>
                </a:solidFill>
              </a:rPr>
              <a:t>Icelandic Tourism Research Centre / University of Akureyri</a:t>
            </a:r>
          </a:p>
          <a:p>
            <a:endParaRPr lang="en-GB" sz="1800" dirty="0" smtClean="0">
              <a:solidFill>
                <a:schemeClr val="tx1"/>
              </a:solidFill>
            </a:endParaRPr>
          </a:p>
          <a:p>
            <a:r>
              <a:rPr lang="en-GB" sz="1800" dirty="0" smtClean="0">
                <a:solidFill>
                  <a:schemeClr val="tx1"/>
                </a:solidFill>
              </a:rPr>
              <a:t>edward@unak.is </a:t>
            </a:r>
            <a:endParaRPr lang="en-GB" sz="18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5186926"/>
            <a:ext cx="2448272" cy="1455050"/>
          </a:xfrm>
          <a:prstGeom prst="rect">
            <a:avLst/>
          </a:prstGeom>
        </p:spPr>
      </p:pic>
      <p:pic>
        <p:nvPicPr>
          <p:cNvPr id="3074" name="Picture 2"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728" y="4653135"/>
            <a:ext cx="1847850" cy="8858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1" descr="http://nordicruralities.rural.no/wp-content/uploads/2013/07/banner-m-teks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r="54333"/>
          <a:stretch>
            <a:fillRect/>
          </a:stretch>
        </p:blipFill>
        <p:spPr bwMode="auto">
          <a:xfrm>
            <a:off x="1048109" y="-27384"/>
            <a:ext cx="3019835" cy="16525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5"/>
          <p:cNvSpPr>
            <a:spLocks noChangeArrowheads="1"/>
          </p:cNvSpPr>
          <p:nvPr/>
        </p:nvSpPr>
        <p:spPr bwMode="auto">
          <a:xfrm>
            <a:off x="4423417" y="450830"/>
            <a:ext cx="3244927"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s-IS" sz="1400" b="1" i="0" u="none" strike="noStrike" cap="none" normalizeH="0" baseline="0" dirty="0" smtClean="0">
                <a:ln>
                  <a:noFill/>
                </a:ln>
                <a:effectLst/>
                <a:latin typeface="Calibri" pitchFamily="34" charset="0"/>
                <a:ea typeface="Calibri" pitchFamily="34" charset="0"/>
                <a:cs typeface="Times New Roman" pitchFamily="18" charset="0"/>
              </a:rPr>
              <a:t>3rd Nordic Conference for Rural Research</a:t>
            </a:r>
            <a:endParaRPr kumimoji="0" lang="is-IS" altLang="is-IS" sz="10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s-IS" sz="1400" b="1" i="0" u="none" strike="noStrike" cap="none" normalizeH="0" baseline="0" dirty="0" smtClean="0">
                <a:ln>
                  <a:noFill/>
                </a:ln>
                <a:effectLst/>
                <a:latin typeface="Calibri" pitchFamily="34" charset="0"/>
                <a:ea typeface="Calibri" pitchFamily="34" charset="0"/>
                <a:cs typeface="Times New Roman" pitchFamily="18" charset="0"/>
              </a:rPr>
              <a:t>Trondheim, Norway</a:t>
            </a:r>
            <a:r>
              <a:rPr kumimoji="0" lang="en-GB" altLang="is-IS" b="1" i="0" u="none" strike="noStrike" cap="none" normalizeH="0" baseline="0" dirty="0" smtClean="0">
                <a:ln>
                  <a:noFill/>
                </a:ln>
                <a:effectLst/>
                <a:latin typeface="Calibri" pitchFamily="34" charset="0"/>
                <a:ea typeface="Calibri" pitchFamily="34" charset="0"/>
                <a:cs typeface="Times New Roman" pitchFamily="18" charset="0"/>
              </a:rPr>
              <a:t> </a:t>
            </a:r>
            <a:endParaRPr kumimoji="0" lang="is-IS" altLang="is-IS" sz="10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is-IS" sz="1400" b="1" dirty="0" smtClean="0">
                <a:latin typeface="Calibri" pitchFamily="34" charset="0"/>
                <a:ea typeface="Calibri" pitchFamily="34" charset="0"/>
                <a:cs typeface="Times New Roman" pitchFamily="18" charset="0"/>
              </a:rPr>
              <a:t>8</a:t>
            </a:r>
            <a:r>
              <a:rPr kumimoji="0" lang="en-GB" altLang="is-IS" sz="1400" b="1" i="0" u="none" strike="noStrike" cap="none" normalizeH="0" baseline="0" dirty="0" smtClean="0">
                <a:ln>
                  <a:noFill/>
                </a:ln>
                <a:effectLst/>
                <a:latin typeface="Calibri" pitchFamily="34" charset="0"/>
                <a:ea typeface="Calibri" pitchFamily="34" charset="0"/>
                <a:cs typeface="Times New Roman" pitchFamily="18" charset="0"/>
              </a:rPr>
              <a:t>th </a:t>
            </a:r>
            <a:r>
              <a:rPr kumimoji="0" lang="en-GB" altLang="is-IS" sz="14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GB" altLang="is-IS" sz="1400" b="1" i="0" u="none" strike="noStrike" cap="none" normalizeH="0" baseline="0" dirty="0" smtClean="0">
                <a:ln>
                  <a:noFill/>
                </a:ln>
                <a:effectLst/>
                <a:latin typeface="Calibri" pitchFamily="34" charset="0"/>
                <a:ea typeface="Calibri" pitchFamily="34" charset="0"/>
                <a:cs typeface="Times New Roman" pitchFamily="18" charset="0"/>
              </a:rPr>
              <a:t>10th September </a:t>
            </a:r>
            <a:r>
              <a:rPr kumimoji="0" lang="en-GB" altLang="is-IS" sz="1400" b="1" i="0" u="none" strike="noStrike" cap="none" normalizeH="0" baseline="0" dirty="0" smtClean="0">
                <a:ln>
                  <a:noFill/>
                </a:ln>
                <a:effectLst/>
                <a:latin typeface="Calibri" pitchFamily="34" charset="0"/>
                <a:ea typeface="Calibri" pitchFamily="34" charset="0"/>
                <a:cs typeface="Times New Roman" pitchFamily="18" charset="0"/>
              </a:rPr>
              <a:t>2014.</a:t>
            </a:r>
            <a:endParaRPr kumimoji="0" lang="en-GB" altLang="is-IS" sz="32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44614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function of relations</a:t>
            </a:r>
            <a:endParaRPr lang="en-GB" dirty="0"/>
          </a:p>
        </p:txBody>
      </p:sp>
      <p:sp>
        <p:nvSpPr>
          <p:cNvPr id="3" name="Rectangle 2"/>
          <p:cNvSpPr/>
          <p:nvPr/>
        </p:nvSpPr>
        <p:spPr>
          <a:xfrm>
            <a:off x="337429" y="1412776"/>
            <a:ext cx="8496944" cy="1723549"/>
          </a:xfrm>
          <a:prstGeom prst="rect">
            <a:avLst/>
          </a:prstGeom>
        </p:spPr>
        <p:txBody>
          <a:bodyPr wrap="square">
            <a:spAutoFit/>
          </a:bodyPr>
          <a:lstStyle/>
          <a:p>
            <a:pPr algn="just"/>
            <a:r>
              <a:rPr lang="en-GB" dirty="0"/>
              <a:t>It is possible to identify those general characteristics which facilitate tacit knowledge transfer, such as multiple networks, across space and sectors, openness and cosmopolitanism. These, however, need to be translated into business strategies and speciﬁc practices such as recruitment, human resource management, supplier chain management, and customer relationships </a:t>
            </a:r>
            <a:endParaRPr lang="en-GB" dirty="0" smtClean="0"/>
          </a:p>
          <a:p>
            <a:pPr algn="r"/>
            <a:r>
              <a:rPr lang="en-GB" sz="1200" dirty="0" smtClean="0"/>
              <a:t>Shaw </a:t>
            </a:r>
            <a:r>
              <a:rPr lang="en-GB" sz="1200" dirty="0"/>
              <a:t>and Williams, 2009: Knowledge Transfer and Management in Tourism Organisations, p. </a:t>
            </a:r>
            <a:r>
              <a:rPr lang="en-GB" sz="1200" dirty="0" smtClean="0"/>
              <a:t>333. </a:t>
            </a:r>
            <a:endParaRPr lang="is-IS" sz="1200" dirty="0"/>
          </a:p>
        </p:txBody>
      </p:sp>
      <p:pic>
        <p:nvPicPr>
          <p:cNvPr id="2050" name="Picture 2" descr="http://www.travelwithachallenge.com/Images/Travel_Article_Library/Europe-Rural-Tourism/UK-Devon-Walk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9500" y="3212976"/>
            <a:ext cx="3669741"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2713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Hyping </a:t>
            </a:r>
            <a:r>
              <a:rPr lang="en-GB" dirty="0" err="1" smtClean="0"/>
              <a:t>relationality</a:t>
            </a:r>
            <a:r>
              <a:rPr lang="en-GB" dirty="0" smtClean="0"/>
              <a:t> </a:t>
            </a:r>
            <a:endParaRPr lang="en-GB" dirty="0"/>
          </a:p>
        </p:txBody>
      </p:sp>
      <p:sp>
        <p:nvSpPr>
          <p:cNvPr id="5" name="Rectangle 4"/>
          <p:cNvSpPr/>
          <p:nvPr/>
        </p:nvSpPr>
        <p:spPr>
          <a:xfrm>
            <a:off x="467544" y="1700808"/>
            <a:ext cx="8280920" cy="2769989"/>
          </a:xfrm>
          <a:prstGeom prst="rect">
            <a:avLst/>
          </a:prstGeom>
        </p:spPr>
        <p:txBody>
          <a:bodyPr wrap="square">
            <a:spAutoFit/>
          </a:bodyPr>
          <a:lstStyle/>
          <a:p>
            <a:pPr algn="just"/>
            <a:r>
              <a:rPr lang="en-GB" dirty="0"/>
              <a:t>So, growth derives from creativity and therefore it is creative that make growth; growth can only occur if the creative come, and the </a:t>
            </a:r>
            <a:r>
              <a:rPr lang="en-GB" dirty="0" err="1"/>
              <a:t>creatives</a:t>
            </a:r>
            <a:r>
              <a:rPr lang="en-GB" dirty="0"/>
              <a:t> will only come if they get what they want; what the creative want is tolerance and openness, and if they find it, they will come; and if they come, growth will follow </a:t>
            </a:r>
            <a:r>
              <a:rPr lang="en-GB" dirty="0" smtClean="0"/>
              <a:t>…</a:t>
            </a:r>
          </a:p>
          <a:p>
            <a:pPr algn="just"/>
            <a:endParaRPr lang="en-GB" dirty="0"/>
          </a:p>
          <a:p>
            <a:r>
              <a:rPr lang="en-GB" dirty="0" smtClean="0"/>
              <a:t>Rather </a:t>
            </a:r>
            <a:r>
              <a:rPr lang="en-GB" dirty="0"/>
              <a:t>than ‘civilising’ urban [regional] economic development by ‘bringing in culture’, creativity strategies do the opposite: they </a:t>
            </a:r>
            <a:r>
              <a:rPr lang="en-GB" dirty="0" err="1"/>
              <a:t>commodify</a:t>
            </a:r>
            <a:r>
              <a:rPr lang="en-GB" dirty="0"/>
              <a:t> the arts and cultural resources, even social tolerance itself, suturing them as putative economic assets to evolving regimes of urban [place based] </a:t>
            </a:r>
            <a:r>
              <a:rPr lang="en-GB" dirty="0" smtClean="0"/>
              <a:t>competition</a:t>
            </a:r>
          </a:p>
          <a:p>
            <a:pPr algn="r"/>
            <a:r>
              <a:rPr lang="en-GB" sz="1200" dirty="0" smtClean="0"/>
              <a:t>Peck</a:t>
            </a:r>
            <a:r>
              <a:rPr lang="en-GB" sz="1200" dirty="0"/>
              <a:t>, 2005: Struggling with the Creative Class, p. </a:t>
            </a:r>
            <a:r>
              <a:rPr lang="en-GB" sz="1200" dirty="0" smtClean="0"/>
              <a:t>757 and 763</a:t>
            </a:r>
            <a:endParaRPr lang="is-IS" sz="1200" dirty="0"/>
          </a:p>
        </p:txBody>
      </p:sp>
      <p:pic>
        <p:nvPicPr>
          <p:cNvPr id="3074" name="Picture 2" descr="http://ruraltourismmarketing.com/wp-content/uploads/2011/10/momandpop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6120" y="4427923"/>
            <a:ext cx="2483768" cy="23854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4081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Ordering tourism – weaving the rural</a:t>
            </a:r>
            <a:endParaRPr lang="en-GB" dirty="0"/>
          </a:p>
        </p:txBody>
      </p:sp>
      <p:sp>
        <p:nvSpPr>
          <p:cNvPr id="3" name="Rectangle 2"/>
          <p:cNvSpPr/>
          <p:nvPr/>
        </p:nvSpPr>
        <p:spPr>
          <a:xfrm>
            <a:off x="305853" y="1296395"/>
            <a:ext cx="8712968" cy="1661993"/>
          </a:xfrm>
          <a:prstGeom prst="rect">
            <a:avLst/>
          </a:prstGeom>
        </p:spPr>
        <p:txBody>
          <a:bodyPr wrap="square">
            <a:spAutoFit/>
          </a:bodyPr>
          <a:lstStyle/>
          <a:p>
            <a:pPr algn="just"/>
            <a:r>
              <a:rPr lang="en-GB" dirty="0"/>
              <a:t>Tourism orders both the spaces of tourism, including the sites that are visited and the spaces of mobility that get them there but also, the tourists themselves. They become self-ordering, self-directed tourists constantly </a:t>
            </a:r>
            <a:r>
              <a:rPr lang="en-GB" dirty="0" err="1"/>
              <a:t>interpellated</a:t>
            </a:r>
            <a:r>
              <a:rPr lang="en-GB" dirty="0"/>
              <a:t> by, and curious for the places that have been opened up in their name and which become relevant to them.</a:t>
            </a:r>
            <a:endParaRPr lang="is-IS" dirty="0"/>
          </a:p>
          <a:p>
            <a:endParaRPr lang="en-GB" dirty="0" smtClean="0"/>
          </a:p>
          <a:p>
            <a:pPr algn="r"/>
            <a:r>
              <a:rPr lang="en-GB" sz="1200" dirty="0" smtClean="0"/>
              <a:t>Franklin, 2004: </a:t>
            </a:r>
            <a:r>
              <a:rPr lang="en-US" sz="1200" u="sng" dirty="0"/>
              <a:t>Tourism as an ordering: Towards a new ontology of </a:t>
            </a:r>
            <a:r>
              <a:rPr lang="en-US" sz="1200" u="sng" dirty="0" smtClean="0"/>
              <a:t>tourism</a:t>
            </a:r>
            <a:r>
              <a:rPr lang="en-US" sz="1200" dirty="0" smtClean="0"/>
              <a:t>, </a:t>
            </a:r>
            <a:r>
              <a:rPr lang="en-GB" sz="1200" dirty="0" smtClean="0"/>
              <a:t> p.280</a:t>
            </a:r>
            <a:endParaRPr lang="is-IS" sz="1200" dirty="0"/>
          </a:p>
        </p:txBody>
      </p:sp>
      <p:pic>
        <p:nvPicPr>
          <p:cNvPr id="8194" name="Picture 2" descr="http://vaughanhoward.com/files/dimgs/rsz_h560_11_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4850" y="3068960"/>
            <a:ext cx="5314973" cy="3543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4387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Countering forcefulness </a:t>
            </a:r>
            <a:endParaRPr lang="en-GB" dirty="0"/>
          </a:p>
        </p:txBody>
      </p:sp>
      <p:sp>
        <p:nvSpPr>
          <p:cNvPr id="3" name="Rectangle 2"/>
          <p:cNvSpPr/>
          <p:nvPr/>
        </p:nvSpPr>
        <p:spPr>
          <a:xfrm>
            <a:off x="323528" y="1720840"/>
            <a:ext cx="8496944" cy="1938992"/>
          </a:xfrm>
          <a:prstGeom prst="rect">
            <a:avLst/>
          </a:prstGeom>
        </p:spPr>
        <p:txBody>
          <a:bodyPr wrap="square">
            <a:spAutoFit/>
          </a:bodyPr>
          <a:lstStyle/>
          <a:p>
            <a:r>
              <a:rPr lang="en-GB" dirty="0"/>
              <a:t>We are our technologies, our tastes, our lifestyles and brands, our literal spaces. These are constantly under deformation, always a different figure showing, yet having their topological equivalent the structures of meaning comprise us as singular ‘rings of string’. Further, like foam, these are fragile and always threatening to burst…This is an imaginary in excess of function that drives media culture, consumer culture, and the knowledge and information society </a:t>
            </a:r>
            <a:endParaRPr lang="en-GB" dirty="0" smtClean="0"/>
          </a:p>
          <a:p>
            <a:pPr algn="r"/>
            <a:r>
              <a:rPr lang="en-GB" sz="1200" dirty="0" smtClean="0"/>
              <a:t>Lash</a:t>
            </a:r>
            <a:r>
              <a:rPr lang="en-GB" sz="1200" dirty="0"/>
              <a:t>, </a:t>
            </a:r>
            <a:r>
              <a:rPr lang="en-GB" sz="1200" dirty="0" smtClean="0"/>
              <a:t>2012: </a:t>
            </a:r>
            <a:r>
              <a:rPr lang="en-GB" sz="1200" u="sng" dirty="0"/>
              <a:t>Deforming the Figure: Topology and the Social </a:t>
            </a:r>
            <a:r>
              <a:rPr lang="en-GB" sz="1200" u="sng" dirty="0" smtClean="0"/>
              <a:t>Imaginary</a:t>
            </a:r>
            <a:r>
              <a:rPr lang="en-GB" sz="1200" dirty="0" smtClean="0"/>
              <a:t>, p.271</a:t>
            </a:r>
            <a:endParaRPr lang="is-IS" sz="1200"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688341"/>
            <a:ext cx="1960415" cy="3001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descr="http://www.dukeupress.edu/Assets/Books/978-0-8223-5401-7_p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645187"/>
            <a:ext cx="1905000" cy="2876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87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Regions </a:t>
            </a:r>
            <a:r>
              <a:rPr lang="en-GB" dirty="0"/>
              <a:t>of the EU Northern Periphery </a:t>
            </a:r>
            <a:r>
              <a:rPr lang="en-GB" dirty="0" smtClean="0"/>
              <a:t>Programme</a:t>
            </a:r>
            <a:r>
              <a:rPr lang="is-IS" b="1" dirty="0"/>
              <a:t/>
            </a:r>
            <a:br>
              <a:rPr lang="is-IS" b="1" dirty="0"/>
            </a:br>
            <a:endParaRPr lang="en-GB" dirty="0"/>
          </a:p>
        </p:txBody>
      </p:sp>
      <p:pic>
        <p:nvPicPr>
          <p:cNvPr id="4" name="Picture 3"/>
          <p:cNvPicPr/>
          <p:nvPr/>
        </p:nvPicPr>
        <p:blipFill rotWithShape="1">
          <a:blip r:embed="rId2" cstate="print"/>
          <a:srcRect l="27381" t="18022" r="35714" b="45107"/>
          <a:stretch/>
        </p:blipFill>
        <p:spPr bwMode="auto">
          <a:xfrm>
            <a:off x="934083" y="1628800"/>
            <a:ext cx="7310325" cy="4752528"/>
          </a:xfrm>
          <a:prstGeom prst="rect">
            <a:avLst/>
          </a:prstGeom>
          <a:ln>
            <a:noFill/>
          </a:ln>
          <a:extLst>
            <a:ext uri="{53640926-AAD7-44D8-BBD7-CCE9431645EC}">
              <a14:shadowObscured xmlns:a14="http://schemas.microsoft.com/office/drawing/2010/main" xmlns=""/>
            </a:ext>
          </a:extLst>
        </p:spPr>
      </p:pic>
      <p:sp>
        <p:nvSpPr>
          <p:cNvPr id="5" name="Rectangle 4"/>
          <p:cNvSpPr/>
          <p:nvPr/>
        </p:nvSpPr>
        <p:spPr>
          <a:xfrm>
            <a:off x="934082" y="6239053"/>
            <a:ext cx="7310325" cy="646331"/>
          </a:xfrm>
          <a:prstGeom prst="rect">
            <a:avLst/>
          </a:prstGeom>
        </p:spPr>
        <p:txBody>
          <a:bodyPr wrap="square">
            <a:spAutoFit/>
          </a:bodyPr>
          <a:lstStyle/>
          <a:p>
            <a:pPr algn="just"/>
            <a:r>
              <a:rPr lang="en-GB" dirty="0" smtClean="0"/>
              <a:t>“Sparseness </a:t>
            </a:r>
            <a:r>
              <a:rPr lang="en-GB" dirty="0"/>
              <a:t>of population, </a:t>
            </a:r>
            <a:r>
              <a:rPr lang="en-GB" dirty="0" err="1"/>
              <a:t>rurality</a:t>
            </a:r>
            <a:r>
              <a:rPr lang="en-GB" dirty="0"/>
              <a:t>, insularity, harsh climate and peripherality” (NPP, </a:t>
            </a:r>
            <a:r>
              <a:rPr lang="en-GB" dirty="0" smtClean="0"/>
              <a:t>2011</a:t>
            </a:r>
            <a:r>
              <a:rPr lang="en-GB" dirty="0"/>
              <a:t>)</a:t>
            </a:r>
          </a:p>
        </p:txBody>
      </p:sp>
    </p:spTree>
    <p:extLst>
      <p:ext uri="{BB962C8B-B14F-4D97-AF65-F5344CB8AC3E}">
        <p14:creationId xmlns:p14="http://schemas.microsoft.com/office/powerpoint/2010/main" xmlns="" val="38475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rural?</a:t>
            </a:r>
            <a:endParaRPr lang="en-GB" dirty="0"/>
          </a:p>
        </p:txBody>
      </p:sp>
      <p:sp>
        <p:nvSpPr>
          <p:cNvPr id="4" name="TextBox 3"/>
          <p:cNvSpPr txBox="1"/>
          <p:nvPr/>
        </p:nvSpPr>
        <p:spPr>
          <a:xfrm>
            <a:off x="2124185" y="6093296"/>
            <a:ext cx="6724156" cy="461665"/>
          </a:xfrm>
          <a:prstGeom prst="rect">
            <a:avLst/>
          </a:prstGeom>
          <a:noFill/>
        </p:spPr>
        <p:txBody>
          <a:bodyPr wrap="square" rtlCol="0">
            <a:spAutoFit/>
          </a:bodyPr>
          <a:lstStyle/>
          <a:p>
            <a:pPr algn="r"/>
            <a:r>
              <a:rPr lang="en-GB" sz="1200" dirty="0" smtClean="0"/>
              <a:t>Müller, 2011: Tourism Development in Europe’s Last Wilderness</a:t>
            </a:r>
          </a:p>
          <a:p>
            <a:pPr algn="r"/>
            <a:r>
              <a:rPr lang="en-GB" sz="1200" dirty="0" smtClean="0"/>
              <a:t>In: </a:t>
            </a:r>
            <a:r>
              <a:rPr lang="en-GB" sz="1200" i="1" dirty="0" smtClean="0"/>
              <a:t>Polar Tourism. A tool for Regional Development</a:t>
            </a:r>
            <a:r>
              <a:rPr lang="en-GB" sz="1200" dirty="0" smtClean="0"/>
              <a:t>, p. 133</a:t>
            </a:r>
            <a:endParaRPr lang="en-GB" sz="1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969" y="2825044"/>
            <a:ext cx="3888432" cy="39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339752" y="1412776"/>
            <a:ext cx="6444208" cy="1200329"/>
          </a:xfrm>
          <a:prstGeom prst="rect">
            <a:avLst/>
          </a:prstGeom>
        </p:spPr>
        <p:txBody>
          <a:bodyPr wrap="square">
            <a:spAutoFit/>
          </a:bodyPr>
          <a:lstStyle/>
          <a:p>
            <a:r>
              <a:rPr lang="en-GB" dirty="0"/>
              <a:t>… a historically specific construction composed of the discourses and realms of social relations, meanings and nature in a specific </a:t>
            </a:r>
            <a:r>
              <a:rPr lang="en-GB" dirty="0" smtClean="0"/>
              <a:t>space</a:t>
            </a:r>
          </a:p>
          <a:p>
            <a:pPr algn="r"/>
            <a:r>
              <a:rPr lang="en-GB" sz="1200" dirty="0" smtClean="0"/>
              <a:t>Saarinen</a:t>
            </a:r>
            <a:r>
              <a:rPr lang="en-GB" sz="1200" dirty="0"/>
              <a:t>, 2004: ‘Destinations in Change’: The Transformation Process of Tourist </a:t>
            </a:r>
            <a:r>
              <a:rPr lang="en-GB" sz="1200" dirty="0" smtClean="0"/>
              <a:t>Destinations, p. 174</a:t>
            </a:r>
            <a:r>
              <a:rPr lang="en-GB" dirty="0" smtClean="0"/>
              <a:t>.</a:t>
            </a:r>
            <a:endParaRPr lang="is-IS" dirty="0"/>
          </a:p>
        </p:txBody>
      </p:sp>
    </p:spTree>
    <p:extLst>
      <p:ext uri="{BB962C8B-B14F-4D97-AF65-F5344CB8AC3E}">
        <p14:creationId xmlns:p14="http://schemas.microsoft.com/office/powerpoint/2010/main" xmlns="" val="131959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260647"/>
            <a:ext cx="9036496" cy="62921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3923928" y="6552778"/>
            <a:ext cx="5040560" cy="276999"/>
          </a:xfrm>
          <a:prstGeom prst="rect">
            <a:avLst/>
          </a:prstGeom>
          <a:noFill/>
        </p:spPr>
        <p:txBody>
          <a:bodyPr wrap="square" rtlCol="0">
            <a:spAutoFit/>
          </a:bodyPr>
          <a:lstStyle/>
          <a:p>
            <a:pPr algn="r"/>
            <a:r>
              <a:rPr lang="en-GB" sz="1200" dirty="0" smtClean="0"/>
              <a:t>In Hall et.al., 2013: Vanishing peripheries, p. 76</a:t>
            </a:r>
            <a:endParaRPr lang="en-GB" sz="1200" dirty="0"/>
          </a:p>
        </p:txBody>
      </p:sp>
    </p:spTree>
    <p:extLst>
      <p:ext uri="{BB962C8B-B14F-4D97-AF65-F5344CB8AC3E}">
        <p14:creationId xmlns:p14="http://schemas.microsoft.com/office/powerpoint/2010/main" xmlns="" val="1543969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guim.co.uk/sys-images/Guardian/About/General/2010/5/25/1274813836303/Country-life-makes-you-li-0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2960875"/>
            <a:ext cx="5340714" cy="32044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907704" y="6167045"/>
            <a:ext cx="5904656" cy="646331"/>
          </a:xfrm>
          <a:prstGeom prst="rect">
            <a:avLst/>
          </a:prstGeom>
        </p:spPr>
        <p:txBody>
          <a:bodyPr wrap="square">
            <a:spAutoFit/>
          </a:bodyPr>
          <a:lstStyle/>
          <a:p>
            <a:r>
              <a:rPr lang="en-US" dirty="0"/>
              <a:t>Country dwellers live longer, report on 'rural idyll' </a:t>
            </a:r>
            <a:r>
              <a:rPr lang="en-US" dirty="0" smtClean="0"/>
              <a:t>shows</a:t>
            </a:r>
          </a:p>
          <a:p>
            <a:pPr algn="r"/>
            <a:r>
              <a:rPr lang="en-US" dirty="0" smtClean="0"/>
              <a:t>Guardian, May 2010</a:t>
            </a:r>
            <a:endParaRPr lang="en-US" dirty="0"/>
          </a:p>
        </p:txBody>
      </p:sp>
      <p:sp>
        <p:nvSpPr>
          <p:cNvPr id="6" name="Title 5"/>
          <p:cNvSpPr>
            <a:spLocks noGrp="1"/>
          </p:cNvSpPr>
          <p:nvPr>
            <p:ph type="title"/>
          </p:nvPr>
        </p:nvSpPr>
        <p:spPr/>
        <p:txBody>
          <a:bodyPr/>
          <a:lstStyle/>
          <a:p>
            <a:r>
              <a:rPr lang="en-GB" dirty="0" smtClean="0"/>
              <a:t>Tourism assets </a:t>
            </a:r>
            <a:endParaRPr lang="en-GB" dirty="0"/>
          </a:p>
        </p:txBody>
      </p:sp>
      <p:sp>
        <p:nvSpPr>
          <p:cNvPr id="7" name="TextBox 6"/>
          <p:cNvSpPr txBox="1"/>
          <p:nvPr/>
        </p:nvSpPr>
        <p:spPr>
          <a:xfrm>
            <a:off x="611560" y="1196752"/>
            <a:ext cx="7920880" cy="1661993"/>
          </a:xfrm>
          <a:prstGeom prst="rect">
            <a:avLst/>
          </a:prstGeom>
          <a:noFill/>
        </p:spPr>
        <p:txBody>
          <a:bodyPr wrap="square" rtlCol="0">
            <a:spAutoFit/>
          </a:bodyPr>
          <a:lstStyle/>
          <a:p>
            <a:pPr algn="just"/>
            <a:r>
              <a:rPr lang="en-GB" dirty="0" smtClean="0"/>
              <a:t>Somewhere deep down in the early twenty-first century psyche there seem to remain a long-standing, handed-down precepts about rural areas, marking them as spaces enabled by nature, offering opportunities for living and lifestyle which are socially cohesive, happy, healthy, and presenting a pace and quality of life that differs from that in the city. </a:t>
            </a:r>
          </a:p>
          <a:p>
            <a:pPr algn="r"/>
            <a:r>
              <a:rPr lang="is-IS" sz="1200" dirty="0"/>
              <a:t>Cloke, 2003: </a:t>
            </a:r>
            <a:r>
              <a:rPr lang="is-IS" sz="1200" i="1" dirty="0" err="1"/>
              <a:t>Country</a:t>
            </a:r>
            <a:r>
              <a:rPr lang="is-IS" sz="1200" i="1" dirty="0"/>
              <a:t> </a:t>
            </a:r>
            <a:r>
              <a:rPr lang="is-IS" sz="1200" i="1" dirty="0" err="1" smtClean="0"/>
              <a:t>Visions</a:t>
            </a:r>
            <a:r>
              <a:rPr lang="is-IS" sz="1200" dirty="0" smtClean="0"/>
              <a:t>, p. 1</a:t>
            </a:r>
            <a:r>
              <a:rPr lang="en-GB" sz="1200" dirty="0" smtClean="0"/>
              <a:t>  </a:t>
            </a:r>
            <a:endParaRPr lang="en-GB" sz="1200" dirty="0"/>
          </a:p>
        </p:txBody>
      </p:sp>
    </p:spTree>
    <p:extLst>
      <p:ext uri="{BB962C8B-B14F-4D97-AF65-F5344CB8AC3E}">
        <p14:creationId xmlns:p14="http://schemas.microsoft.com/office/powerpoint/2010/main" xmlns="" val="70239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 of the rural </a:t>
            </a:r>
            <a:endParaRPr lang="en-GB" dirty="0"/>
          </a:p>
        </p:txBody>
      </p:sp>
      <p:sp>
        <p:nvSpPr>
          <p:cNvPr id="3" name="Rectangle 2"/>
          <p:cNvSpPr/>
          <p:nvPr/>
        </p:nvSpPr>
        <p:spPr>
          <a:xfrm>
            <a:off x="467544" y="1412776"/>
            <a:ext cx="8208912" cy="1415772"/>
          </a:xfrm>
          <a:prstGeom prst="rect">
            <a:avLst/>
          </a:prstGeom>
        </p:spPr>
        <p:txBody>
          <a:bodyPr wrap="square">
            <a:spAutoFit/>
          </a:bodyPr>
          <a:lstStyle/>
          <a:p>
            <a:pPr algn="just"/>
            <a:r>
              <a:rPr lang="en-GB" dirty="0" smtClean="0"/>
              <a:t>In </a:t>
            </a:r>
            <a:r>
              <a:rPr lang="en-GB" dirty="0" err="1"/>
              <a:t>Ersilia</a:t>
            </a:r>
            <a:r>
              <a:rPr lang="en-GB" dirty="0"/>
              <a:t>, to establish the relationships that sustain the city’s life, the inhabitants stretch strings from the corners of the houses, white or black or </a:t>
            </a:r>
            <a:r>
              <a:rPr lang="en-GB" dirty="0" err="1"/>
              <a:t>gray</a:t>
            </a:r>
            <a:r>
              <a:rPr lang="en-GB" dirty="0"/>
              <a:t> or black-and-white according to whether they mark a relationships of blood, of trade, authority, agency</a:t>
            </a:r>
            <a:r>
              <a:rPr lang="en-GB" dirty="0" smtClean="0"/>
              <a:t>.</a:t>
            </a:r>
          </a:p>
          <a:p>
            <a:pPr algn="r"/>
            <a:r>
              <a:rPr lang="en-GB" sz="1200" dirty="0" smtClean="0"/>
              <a:t>Calvino, 1976: </a:t>
            </a:r>
            <a:r>
              <a:rPr lang="en-GB" sz="1200" i="1" dirty="0" smtClean="0"/>
              <a:t>Invisible Cities</a:t>
            </a:r>
            <a:r>
              <a:rPr lang="en-GB" sz="1200" dirty="0" smtClean="0"/>
              <a:t>, p. 76</a:t>
            </a:r>
            <a:endParaRPr lang="is-IS" sz="1200" dirty="0"/>
          </a:p>
        </p:txBody>
      </p:sp>
      <p:pic>
        <p:nvPicPr>
          <p:cNvPr id="4098" name="Picture 2" descr="http://3.bp.blogspot.com/-m5JsiLUW9BU/Tmism5EJ2FI/AAAAAAAAAlw/MKoJRFxi4y4/s1600/the-streets-of-the-dre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356992"/>
            <a:ext cx="3549240" cy="26189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211960" y="2852936"/>
            <a:ext cx="4572000" cy="3970318"/>
          </a:xfrm>
          <a:prstGeom prst="rect">
            <a:avLst/>
          </a:prstGeom>
        </p:spPr>
        <p:txBody>
          <a:bodyPr>
            <a:spAutoFit/>
          </a:bodyPr>
          <a:lstStyle/>
          <a:p>
            <a:pPr algn="just"/>
            <a:r>
              <a:rPr lang="en-GB" dirty="0" smtClean="0"/>
              <a:t>Neither </a:t>
            </a:r>
            <a:r>
              <a:rPr lang="en-GB" dirty="0"/>
              <a:t>space nor place can provide a haven from the world. If time  presents us with the opportunities of change and (as some would see it) the terror of death, then space presents us with the social in the widest sense: the challenge of our constitutive interrelatedness – and thus our collective implication in the outcomes of that interrelatedness; the radical contemporaneity of an ongoing multiplicity of others, human and non-human; and the ongoing and ever-specific project of the practices through which that sociability is to be configured</a:t>
            </a:r>
            <a:r>
              <a:rPr lang="en-GB" dirty="0" smtClean="0"/>
              <a:t>.</a:t>
            </a:r>
          </a:p>
          <a:p>
            <a:pPr algn="r"/>
            <a:r>
              <a:rPr lang="en-GB" sz="1200" dirty="0" smtClean="0"/>
              <a:t>Massey, 2005: For Space, p. 195</a:t>
            </a:r>
            <a:endParaRPr lang="is-IS" dirty="0"/>
          </a:p>
        </p:txBody>
      </p:sp>
    </p:spTree>
    <p:extLst>
      <p:ext uri="{BB962C8B-B14F-4D97-AF65-F5344CB8AC3E}">
        <p14:creationId xmlns:p14="http://schemas.microsoft.com/office/powerpoint/2010/main" xmlns="" val="3572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1533" t="22221" r="21876" b="10643"/>
          <a:stretch/>
        </p:blipFill>
        <p:spPr bwMode="auto">
          <a:xfrm>
            <a:off x="107504" y="44624"/>
            <a:ext cx="4896544" cy="6687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707904" y="6454786"/>
            <a:ext cx="3456384" cy="276999"/>
          </a:xfrm>
          <a:prstGeom prst="rect">
            <a:avLst/>
          </a:prstGeom>
          <a:noFill/>
        </p:spPr>
        <p:txBody>
          <a:bodyPr wrap="square" rtlCol="0">
            <a:spAutoFit/>
          </a:bodyPr>
          <a:lstStyle/>
          <a:p>
            <a:pPr algn="r"/>
            <a:r>
              <a:rPr lang="is-IS" sz="1200" dirty="0" err="1" smtClean="0"/>
              <a:t>Prasolov</a:t>
            </a:r>
            <a:r>
              <a:rPr lang="is-IS" sz="1200" dirty="0" smtClean="0"/>
              <a:t>, 1995: </a:t>
            </a:r>
            <a:r>
              <a:rPr lang="is-IS" sz="1200" i="1" dirty="0" err="1" smtClean="0"/>
              <a:t>Intuative</a:t>
            </a:r>
            <a:r>
              <a:rPr lang="is-IS" sz="1200" i="1" dirty="0" smtClean="0"/>
              <a:t> </a:t>
            </a:r>
            <a:r>
              <a:rPr lang="is-IS" sz="1200" i="1" dirty="0" err="1" smtClean="0"/>
              <a:t>Topology</a:t>
            </a:r>
            <a:r>
              <a:rPr lang="is-IS" sz="1200" dirty="0" smtClean="0"/>
              <a:t>, p. 4</a:t>
            </a:r>
            <a:endParaRPr lang="is-IS" sz="1200" dirty="0"/>
          </a:p>
        </p:txBody>
      </p:sp>
      <p:sp>
        <p:nvSpPr>
          <p:cNvPr id="2" name="TextBox 1"/>
          <p:cNvSpPr txBox="1"/>
          <p:nvPr/>
        </p:nvSpPr>
        <p:spPr>
          <a:xfrm>
            <a:off x="5220072" y="303039"/>
            <a:ext cx="3672408" cy="584775"/>
          </a:xfrm>
          <a:prstGeom prst="rect">
            <a:avLst/>
          </a:prstGeom>
          <a:noFill/>
        </p:spPr>
        <p:txBody>
          <a:bodyPr wrap="square" rtlCol="0">
            <a:spAutoFit/>
          </a:bodyPr>
          <a:lstStyle/>
          <a:p>
            <a:pPr algn="ctr"/>
            <a:r>
              <a:rPr lang="en-GB" sz="3200" b="1" dirty="0" smtClean="0"/>
              <a:t>Rural Topology? </a:t>
            </a:r>
            <a:endParaRPr lang="en-GB" sz="3200" b="1" dirty="0"/>
          </a:p>
        </p:txBody>
      </p:sp>
      <p:pic>
        <p:nvPicPr>
          <p:cNvPr id="5123" name="Picture 3" descr="http://www.geom.uiuc.edu/docs/dpvc/Pictures/KleinBottl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1268760"/>
            <a:ext cx="1200150" cy="11144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5" descr="http://karlrichard.files.wordpress.com/2010/05/mobius-stri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1775" y="2724150"/>
            <a:ext cx="2105025" cy="12001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1" name="Picture 6" descr="http://upload.wikimedia.org/wikipedia/commons/thumb/c/c6/Simple_Torus.svg/310px-Simple_Torus.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02299" y="4437112"/>
            <a:ext cx="1323975" cy="1104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5"/>
          <p:cNvSpPr>
            <a:spLocks noChangeArrowheads="1"/>
          </p:cNvSpPr>
          <p:nvPr/>
        </p:nvSpPr>
        <p:spPr bwMode="auto">
          <a:xfrm>
            <a:off x="0" y="1571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is-I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altLang="is-I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is-I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altLang="is-I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38766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s-IS" altLang="is-I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23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1"/>
                                        </p:tgtEl>
                                        <p:attrNameLst>
                                          <p:attrName>style.visibility</p:attrName>
                                        </p:attrNameLst>
                                      </p:cBhvr>
                                      <p:to>
                                        <p:strVal val="visible"/>
                                      </p:to>
                                    </p:set>
                                    <p:animEffect transition="in" filter="fade">
                                      <p:cBhvr>
                                        <p:cTn id="17" dur="2000"/>
                                        <p:tgtEl>
                                          <p:spTgt spid="51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08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Emergent </a:t>
            </a:r>
            <a:r>
              <a:rPr lang="en-GB" dirty="0" err="1" smtClean="0"/>
              <a:t>ruralities</a:t>
            </a:r>
            <a:endParaRPr lang="en-GB" dirty="0"/>
          </a:p>
        </p:txBody>
      </p:sp>
      <p:sp>
        <p:nvSpPr>
          <p:cNvPr id="4" name="Rectangle 3"/>
          <p:cNvSpPr/>
          <p:nvPr/>
        </p:nvSpPr>
        <p:spPr>
          <a:xfrm>
            <a:off x="467544" y="1628800"/>
            <a:ext cx="8208912" cy="1661993"/>
          </a:xfrm>
          <a:prstGeom prst="rect">
            <a:avLst/>
          </a:prstGeom>
        </p:spPr>
        <p:txBody>
          <a:bodyPr wrap="square">
            <a:spAutoFit/>
          </a:bodyPr>
          <a:lstStyle/>
          <a:p>
            <a:pPr algn="just"/>
            <a:r>
              <a:rPr lang="en-GB" dirty="0"/>
              <a:t>‘’</a:t>
            </a:r>
            <a:r>
              <a:rPr lang="en-GB" dirty="0" err="1"/>
              <a:t>Topologica</a:t>
            </a:r>
            <a:r>
              <a:rPr lang="en-GB" dirty="0"/>
              <a:t>,’ replied the Space Hopper, ‘the Rubber-sheet Continent, which doesn’t so much drift as stretch … We have entered the realm of topology, from which rigidity was long ago banished and only continuity holds sway. The land of topological transformations, which can bend-and-stretch-and-compress-and-distort-and-deform’ (he said this all in one breath) “but not tear or break” </a:t>
            </a:r>
            <a:endParaRPr lang="en-GB" dirty="0" smtClean="0"/>
          </a:p>
          <a:p>
            <a:pPr algn="r"/>
            <a:r>
              <a:rPr lang="en-GB" sz="1200" dirty="0" smtClean="0"/>
              <a:t>Stewart, 2001: </a:t>
            </a:r>
            <a:r>
              <a:rPr lang="en-GB" sz="1200" i="1" dirty="0" err="1" smtClean="0"/>
              <a:t>Flatterland</a:t>
            </a:r>
            <a:r>
              <a:rPr lang="en-GB" sz="1200" dirty="0" smtClean="0"/>
              <a:t>, p.89. </a:t>
            </a:r>
            <a:endParaRPr lang="is-IS" sz="1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18" y="3284984"/>
            <a:ext cx="8996678"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397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Sorting, listing, naming … </a:t>
            </a:r>
            <a:endParaRPr lang="en-GB" dirty="0"/>
          </a:p>
        </p:txBody>
      </p:sp>
      <p:pic>
        <p:nvPicPr>
          <p:cNvPr id="6146" name="Picture 2" descr="http://nonsuchbook.typepad.com/.a/6a00e5535ff83b88330133ecf8de30970b-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628800"/>
            <a:ext cx="4608512" cy="48638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18883" y="2708920"/>
            <a:ext cx="3744416" cy="2031325"/>
          </a:xfrm>
          <a:prstGeom prst="rect">
            <a:avLst/>
          </a:prstGeom>
          <a:noFill/>
        </p:spPr>
        <p:txBody>
          <a:bodyPr wrap="square" rtlCol="0">
            <a:spAutoFit/>
          </a:bodyPr>
          <a:lstStyle/>
          <a:p>
            <a:pPr algn="just"/>
            <a:r>
              <a:rPr lang="en-GB" dirty="0" smtClean="0"/>
              <a:t>… the element’s existence does not precede the existence of the whole, it comes neither before nor after it, for the parts do not determine the pattern, but the pattern determines the parts: … </a:t>
            </a:r>
          </a:p>
          <a:p>
            <a:pPr algn="r"/>
            <a:r>
              <a:rPr lang="en-GB" sz="1200" dirty="0" err="1" smtClean="0"/>
              <a:t>Perec</a:t>
            </a:r>
            <a:r>
              <a:rPr lang="en-GB" sz="1200" dirty="0" smtClean="0"/>
              <a:t>, 1987[1978]: </a:t>
            </a:r>
            <a:r>
              <a:rPr lang="en-GB" sz="1200" i="1" dirty="0" smtClean="0"/>
              <a:t>Life A User’s Manual</a:t>
            </a:r>
            <a:r>
              <a:rPr lang="en-GB" sz="1200" dirty="0" smtClean="0"/>
              <a:t>, preamble</a:t>
            </a:r>
            <a:r>
              <a:rPr lang="en-GB" dirty="0" smtClean="0"/>
              <a:t> </a:t>
            </a:r>
            <a:endParaRPr lang="en-GB" dirty="0"/>
          </a:p>
        </p:txBody>
      </p:sp>
    </p:spTree>
    <p:extLst>
      <p:ext uri="{BB962C8B-B14F-4D97-AF65-F5344CB8AC3E}">
        <p14:creationId xmlns:p14="http://schemas.microsoft.com/office/powerpoint/2010/main" xmlns="" val="1187618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937</Words>
  <Application>Microsoft Office PowerPoint</Application>
  <PresentationFormat>On-screen Show (4:3)</PresentationFormat>
  <Paragraphs>53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Tending to tourism Tourism’s role in thriving and declining communities</vt:lpstr>
      <vt:lpstr> Regions of the EU Northern Periphery Programme </vt:lpstr>
      <vt:lpstr>What is the rural?</vt:lpstr>
      <vt:lpstr>Slide 4</vt:lpstr>
      <vt:lpstr>Tourism assets </vt:lpstr>
      <vt:lpstr>Relations of the rural </vt:lpstr>
      <vt:lpstr>Slide 7</vt:lpstr>
      <vt:lpstr>Emergent ruralities</vt:lpstr>
      <vt:lpstr>Sorting, listing, naming … </vt:lpstr>
      <vt:lpstr>A function of relations</vt:lpstr>
      <vt:lpstr>Hyping relationality </vt:lpstr>
      <vt:lpstr>Ordering tourism – weaving the rural</vt:lpstr>
      <vt:lpstr>Countering forcefulness </vt:lpstr>
    </vt:vector>
  </TitlesOfParts>
  <Company>Háskólinn á Akureyri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Tending to tourism Tourism’s role in thriving and declining communities</dc:title>
  <dc:creator>Edward H Huijbens</dc:creator>
  <cp:lastModifiedBy>Notandi</cp:lastModifiedBy>
  <cp:revision>28</cp:revision>
  <dcterms:created xsi:type="dcterms:W3CDTF">2014-03-06T11:38:20Z</dcterms:created>
  <dcterms:modified xsi:type="dcterms:W3CDTF">2014-09-08T09:46:49Z</dcterms:modified>
</cp:coreProperties>
</file>