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94" r:id="rId2"/>
    <p:sldId id="441" r:id="rId3"/>
    <p:sldId id="443" r:id="rId4"/>
    <p:sldId id="486" r:id="rId5"/>
    <p:sldId id="487" r:id="rId6"/>
    <p:sldId id="488" r:id="rId7"/>
    <p:sldId id="489" r:id="rId8"/>
    <p:sldId id="490" r:id="rId9"/>
    <p:sldId id="491" r:id="rId10"/>
    <p:sldId id="492" r:id="rId11"/>
    <p:sldId id="481" r:id="rId12"/>
  </p:sldIdLst>
  <p:sldSz cx="9144000" cy="6858000" type="screen4x3"/>
  <p:notesSz cx="6662738" cy="983297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99"/>
    <a:srgbClr val="006600"/>
    <a:srgbClr val="3B6713"/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557" autoAdjust="0"/>
    <p:restoredTop sz="94724" autoAdjust="0"/>
  </p:normalViewPr>
  <p:slideViewPr>
    <p:cSldViewPr>
      <p:cViewPr>
        <p:scale>
          <a:sx n="50" d="100"/>
          <a:sy n="50" d="100"/>
        </p:scale>
        <p:origin x="-966" y="-468"/>
      </p:cViewPr>
      <p:guideLst>
        <p:guide orient="horz" pos="2160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380" y="-102"/>
      </p:cViewPr>
      <p:guideLst>
        <p:guide orient="horz" pos="3097"/>
        <p:guide pos="209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GB"/>
              <a:t>Samtök ferðaþjónustunnar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DF85F146-737C-4DDF-BB5C-12A77EBA8BE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685A3C4-E7F9-4B5C-98A8-CAC63E6F260E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28600" y="0"/>
            <a:ext cx="990600" cy="6856413"/>
          </a:xfrm>
          <a:prstGeom prst="rect">
            <a:avLst/>
          </a:prstGeom>
          <a:gradFill rotWithShape="0">
            <a:gsLst>
              <a:gs pos="0">
                <a:srgbClr val="3B6713">
                  <a:gamma/>
                  <a:tint val="3137"/>
                  <a:invGamma/>
                </a:srgbClr>
              </a:gs>
              <a:gs pos="50000">
                <a:srgbClr val="3B6713"/>
              </a:gs>
              <a:gs pos="100000">
                <a:srgbClr val="3B6713">
                  <a:gamma/>
                  <a:tint val="3137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kumimoji="1"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3B671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kumimoji="1"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50825" y="333375"/>
            <a:ext cx="7543800" cy="838200"/>
          </a:xfrm>
          <a:prstGeom prst="rect">
            <a:avLst/>
          </a:prstGeom>
          <a:gradFill rotWithShape="0">
            <a:gsLst>
              <a:gs pos="0">
                <a:srgbClr val="3B6713"/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kumimoji="1"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1371600"/>
            <a:ext cx="6400800" cy="4495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>
                <a:latin typeface="Times New Roman" pitchFamily="18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07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07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07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Erna Hauksdóttir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85800"/>
            <a:ext cx="20193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9055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Erna Hauksdóttir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Erna Hauksdóttir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Erna Hauksdóttir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9624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9624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Erna Hauksdóttir</a:t>
            </a: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Erna Hauksdóttir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Erna Hauksdóttir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Erna Hauksdóttir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Erna Hauksdóttir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Erna Hauksdóttir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228600" y="0"/>
            <a:ext cx="311150" cy="6858000"/>
          </a:xfrm>
          <a:prstGeom prst="rect">
            <a:avLst/>
          </a:prstGeom>
          <a:gradFill rotWithShape="0">
            <a:gsLst>
              <a:gs pos="0">
                <a:srgbClr val="3B6713">
                  <a:gamma/>
                  <a:tint val="3137"/>
                  <a:invGamma/>
                </a:srgbClr>
              </a:gs>
              <a:gs pos="50000">
                <a:srgbClr val="3B6713"/>
              </a:gs>
              <a:gs pos="100000">
                <a:srgbClr val="3B6713">
                  <a:gamma/>
                  <a:tint val="3137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kumimoji="1"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28600"/>
            <a:ext cx="7772400" cy="320675"/>
          </a:xfrm>
          <a:prstGeom prst="rect">
            <a:avLst/>
          </a:prstGeom>
          <a:gradFill rotWithShape="0">
            <a:gsLst>
              <a:gs pos="0">
                <a:srgbClr val="3B6713"/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kumimoji="1"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6705600"/>
            <a:ext cx="9144000" cy="150813"/>
          </a:xfrm>
          <a:prstGeom prst="rect">
            <a:avLst/>
          </a:prstGeom>
          <a:solidFill>
            <a:srgbClr val="3B6713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kumimoji="1"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6096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Fyrirsögn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8077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1"/>
            <a:r>
              <a:rPr lang="en-GB" smtClean="0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00200" y="6629400"/>
            <a:ext cx="7391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latin typeface="Arial" charset="0"/>
              </a:defRPr>
            </a:lvl1pPr>
          </a:lstStyle>
          <a:p>
            <a:r>
              <a:rPr lang="en-GB"/>
              <a:t>Erna Hauksdóttir</a:t>
            </a: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 flipH="1" flipV="1">
            <a:off x="0" y="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lIns="92075" tIns="46038" rIns="92075" bIns="46038" anchor="ctr"/>
          <a:lstStyle/>
          <a:p>
            <a:endParaRPr lang="en-US" sz="3600" i="1">
              <a:solidFill>
                <a:srgbClr val="3B671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charset="0"/>
            </a:endParaRPr>
          </a:p>
        </p:txBody>
      </p:sp>
      <p:pic>
        <p:nvPicPr>
          <p:cNvPr id="1039" name="Picture 15" descr="logo_saf_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718425" y="304800"/>
            <a:ext cx="971550" cy="1611313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" grpId="0"/>
      <p:bldP spid="1031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600" i="1">
          <a:solidFill>
            <a:srgbClr val="3B671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i="1">
          <a:solidFill>
            <a:srgbClr val="3B6713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600" i="1">
          <a:solidFill>
            <a:srgbClr val="3B6713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600" i="1">
          <a:solidFill>
            <a:srgbClr val="3B6713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600" i="1">
          <a:solidFill>
            <a:srgbClr val="3B6713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i="1">
          <a:solidFill>
            <a:srgbClr val="3B6713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i="1">
          <a:solidFill>
            <a:srgbClr val="3B6713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i="1">
          <a:solidFill>
            <a:srgbClr val="3B6713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i="1">
          <a:solidFill>
            <a:srgbClr val="3B6713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B6713"/>
        </a:buClr>
        <a:buSzPct val="105000"/>
        <a:buFont typeface="Wingdings" pitchFamily="2" charset="2"/>
        <a:buChar char="§"/>
        <a:defRPr sz="2800">
          <a:solidFill>
            <a:srgbClr val="3B6713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75000"/>
        <a:buChar char="o"/>
        <a:defRPr sz="2800">
          <a:solidFill>
            <a:srgbClr val="3B6713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6600"/>
        </a:buClr>
        <a:buSzPct val="75000"/>
        <a:buFont typeface="Wingdings" pitchFamily="2" charset="2"/>
        <a:buChar char="Ø"/>
        <a:defRPr sz="2400">
          <a:solidFill>
            <a:srgbClr val="3B6713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B6713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B6713"/>
        </a:buClr>
        <a:buSzPct val="55000"/>
        <a:buFont typeface="Wingdings" pitchFamily="2" charset="2"/>
        <a:buChar char="§"/>
        <a:defRPr sz="2000">
          <a:solidFill>
            <a:srgbClr val="3B6713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B6713"/>
        </a:buClr>
        <a:buSzPct val="55000"/>
        <a:buFont typeface="Wingdings" pitchFamily="2" charset="2"/>
        <a:buChar char="§"/>
        <a:defRPr sz="2000">
          <a:solidFill>
            <a:srgbClr val="3B6713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B6713"/>
        </a:buClr>
        <a:buSzPct val="55000"/>
        <a:buFont typeface="Wingdings" pitchFamily="2" charset="2"/>
        <a:buChar char="§"/>
        <a:defRPr sz="2000">
          <a:solidFill>
            <a:srgbClr val="3B6713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B6713"/>
        </a:buClr>
        <a:buSzPct val="55000"/>
        <a:buFont typeface="Wingdings" pitchFamily="2" charset="2"/>
        <a:buChar char="§"/>
        <a:defRPr sz="2000">
          <a:solidFill>
            <a:srgbClr val="3B6713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B6713"/>
        </a:buClr>
        <a:buSzPct val="55000"/>
        <a:buFont typeface="Wingdings" pitchFamily="2" charset="2"/>
        <a:buChar char="§"/>
        <a:defRPr sz="2000">
          <a:solidFill>
            <a:srgbClr val="3B6713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301" name="Rectangle 5"/>
          <p:cNvSpPr>
            <a:spLocks noChangeArrowheads="1"/>
          </p:cNvSpPr>
          <p:nvPr/>
        </p:nvSpPr>
        <p:spPr bwMode="auto">
          <a:xfrm>
            <a:off x="1500166" y="2285992"/>
            <a:ext cx="6410325" cy="36009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is-IS" sz="4400" i="1" dirty="0" smtClean="0">
                <a:solidFill>
                  <a:srgbClr val="3B671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Rannsóknir í íslenskri ferðaþjónustu </a:t>
            </a:r>
            <a:endParaRPr lang="is-IS" sz="4400" i="1" dirty="0">
              <a:solidFill>
                <a:srgbClr val="3B671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is-IS" sz="4400" i="1" dirty="0">
              <a:solidFill>
                <a:srgbClr val="3B671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is-IS" sz="3200" i="1" dirty="0" smtClean="0">
                <a:solidFill>
                  <a:srgbClr val="3B671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Fundur rannsakenda í ferðamálafræðum</a:t>
            </a:r>
          </a:p>
          <a:p>
            <a:pPr algn="ctr"/>
            <a:r>
              <a:rPr lang="is-IS" sz="3200" i="1" dirty="0" smtClean="0">
                <a:solidFill>
                  <a:srgbClr val="3B671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23. október 2008</a:t>
            </a:r>
            <a:endParaRPr lang="en-US" sz="2800" i="1" dirty="0">
              <a:solidFill>
                <a:srgbClr val="3B671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Þarfagreining fyrir fræðslu og menntun í ferðaþjónustu</a:t>
            </a:r>
            <a:endParaRPr lang="en-US" dirty="0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sz="3200" dirty="0" smtClean="0"/>
              <a:t>Niðurstöður	</a:t>
            </a:r>
          </a:p>
          <a:p>
            <a:pPr lvl="1"/>
            <a:r>
              <a:rPr lang="is-IS" dirty="0" smtClean="0"/>
              <a:t>Helmingur hefur ekki lokið sérmenntun á sviði ferðaþjónustu</a:t>
            </a:r>
          </a:p>
          <a:p>
            <a:pPr lvl="1"/>
            <a:r>
              <a:rPr lang="is-IS" dirty="0" smtClean="0"/>
              <a:t>Þörf á námi á öllum skólastigum</a:t>
            </a:r>
          </a:p>
          <a:p>
            <a:pPr lvl="1"/>
            <a:r>
              <a:rPr lang="is-IS" dirty="0" smtClean="0"/>
              <a:t>Ráðningar óformlegar og lítil nýliðaþjálfun</a:t>
            </a:r>
          </a:p>
          <a:p>
            <a:pPr lvl="1"/>
            <a:r>
              <a:rPr lang="is-IS" dirty="0" smtClean="0"/>
              <a:t>Meiri menntun bætir ímynd greinarinnar</a:t>
            </a:r>
          </a:p>
          <a:p>
            <a:pPr lvl="1">
              <a:buNone/>
            </a:pPr>
            <a:r>
              <a:rPr lang="is-IS" dirty="0" smtClean="0"/>
              <a:t>=&gt;	 Menntun og þörf fyrir þekkingu er 		 	 undirstaða rannsókna í ferðaþjónustu</a:t>
            </a:r>
            <a:endParaRPr lang="en-US" dirty="0" smtClean="0"/>
          </a:p>
          <a:p>
            <a:pPr>
              <a:buNone/>
            </a:pPr>
            <a:endParaRPr lang="en-US" sz="4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Áherslur SAF í rannsóknum</a:t>
            </a:r>
            <a:endParaRPr lang="en-US" dirty="0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sz="3200" dirty="0" smtClean="0"/>
              <a:t>Tourism Satellite Account</a:t>
            </a:r>
          </a:p>
          <a:p>
            <a:r>
              <a:rPr lang="is-IS" sz="3200" dirty="0" smtClean="0"/>
              <a:t>Gagnamiðstöð Ferðamálastofu</a:t>
            </a:r>
          </a:p>
          <a:p>
            <a:r>
              <a:rPr lang="is-IS" sz="3200" dirty="0" smtClean="0"/>
              <a:t>Fræðslustjóri SAF til að auka þekkingu</a:t>
            </a:r>
          </a:p>
          <a:p>
            <a:r>
              <a:rPr lang="is-IS" sz="3200" dirty="0" smtClean="0"/>
              <a:t>Nýsköpun og fagmennska</a:t>
            </a:r>
          </a:p>
          <a:p>
            <a:r>
              <a:rPr lang="is-IS" sz="3200" dirty="0" smtClean="0"/>
              <a:t>“Benchmarking” við erlend fyrirtæki</a:t>
            </a:r>
          </a:p>
          <a:p>
            <a:r>
              <a:rPr lang="is-IS" sz="3200" dirty="0" smtClean="0"/>
              <a:t>Þolmörk ferðamannastaða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Efnisyfirlit</a:t>
            </a:r>
            <a:endParaRPr lang="en-US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AutoNum type="arabicPeriod"/>
            </a:pPr>
            <a:r>
              <a:rPr lang="is-IS" dirty="0" smtClean="0"/>
              <a:t>Rannsóknaþörf í ferðaþjónustu (2006)</a:t>
            </a:r>
          </a:p>
          <a:p>
            <a:pPr marL="514350" indent="-514350">
              <a:buFont typeface="Wingdings" pitchFamily="2" charset="2"/>
              <a:buAutoNum type="arabicPeriod"/>
            </a:pPr>
            <a:r>
              <a:rPr lang="is-IS" dirty="0" smtClean="0"/>
              <a:t>Þarfagreining fyrir fræðslu og menntun í ferðaþjónustu (2005)</a:t>
            </a:r>
          </a:p>
          <a:p>
            <a:pPr marL="514350" indent="-514350">
              <a:buFont typeface="Wingdings" pitchFamily="2" charset="2"/>
              <a:buAutoNum type="arabicPeriod"/>
            </a:pPr>
            <a:r>
              <a:rPr lang="is-IS" dirty="0" smtClean="0"/>
              <a:t>Áherslur</a:t>
            </a:r>
            <a:r>
              <a:rPr lang="is-IS" dirty="0" smtClean="0"/>
              <a:t> </a:t>
            </a:r>
            <a:r>
              <a:rPr lang="is-IS" dirty="0" smtClean="0"/>
              <a:t>SAF í rannsóknum</a:t>
            </a:r>
            <a:endParaRPr lang="is-IS" dirty="0"/>
          </a:p>
          <a:p>
            <a:pPr>
              <a:buFont typeface="Wingdings" pitchFamily="2" charset="2"/>
              <a:buNone/>
            </a:pPr>
            <a:endParaRPr lang="is-I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Rannsóknaþörf í ferðaþjónustu</a:t>
            </a:r>
            <a:endParaRPr lang="en-US" dirty="0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dirty="0" smtClean="0"/>
              <a:t>Rýnihópar í samstarfi við Capacent fyrir Ferðamálastofu</a:t>
            </a:r>
          </a:p>
          <a:p>
            <a:pPr lvl="1"/>
            <a:r>
              <a:rPr lang="is-IS" dirty="0" smtClean="0"/>
              <a:t>Markmið: </a:t>
            </a:r>
            <a:endParaRPr lang="is-IS" dirty="0" smtClean="0"/>
          </a:p>
          <a:p>
            <a:pPr lvl="2"/>
            <a:r>
              <a:rPr lang="is-IS" dirty="0" smtClean="0"/>
              <a:t>Hversu </a:t>
            </a:r>
            <a:r>
              <a:rPr lang="is-IS" dirty="0" smtClean="0"/>
              <a:t>vel eru ferðþjónustuaðilar upplýstir um rannsóknir og aðgengi þeirra</a:t>
            </a:r>
          </a:p>
          <a:p>
            <a:pPr lvl="2"/>
            <a:r>
              <a:rPr lang="is-IS" dirty="0" smtClean="0"/>
              <a:t>Hver </a:t>
            </a:r>
            <a:r>
              <a:rPr lang="is-IS" dirty="0" smtClean="0"/>
              <a:t>er rannsóknarþörfin</a:t>
            </a:r>
          </a:p>
          <a:p>
            <a:r>
              <a:rPr lang="is-IS" dirty="0" smtClean="0"/>
              <a:t>Niðurstöður:</a:t>
            </a:r>
          </a:p>
          <a:p>
            <a:pPr lvl="1"/>
            <a:r>
              <a:rPr lang="is-IS" dirty="0" smtClean="0"/>
              <a:t>Hlutverk ferðamálastofu að sjá um almennar rannsóknir</a:t>
            </a:r>
          </a:p>
          <a:p>
            <a:pPr>
              <a:buFont typeface="Wingdings" pitchFamily="2" charset="2"/>
              <a:buNone/>
            </a:pPr>
            <a:endParaRPr lang="en-US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Rannsóknaþörf í ferðaþjónustu frh.</a:t>
            </a:r>
            <a:endParaRPr lang="en-US" dirty="0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is-IS" dirty="0" smtClean="0"/>
              <a:t>Sambærilegar rannsóknir á fleiri en einum </a:t>
            </a:r>
            <a:r>
              <a:rPr lang="is-IS" dirty="0" smtClean="0"/>
              <a:t>stað</a:t>
            </a:r>
            <a:endParaRPr lang="is-IS" dirty="0" smtClean="0"/>
          </a:p>
          <a:p>
            <a:pPr lvl="1"/>
            <a:r>
              <a:rPr lang="is-IS" dirty="0" smtClean="0"/>
              <a:t>Ánægja </a:t>
            </a:r>
            <a:r>
              <a:rPr lang="is-IS" dirty="0" smtClean="0"/>
              <a:t>með fyrirhugaðan gagnabanka Ferðamálastofu</a:t>
            </a:r>
            <a:r>
              <a:rPr lang="en-US" dirty="0" smtClean="0"/>
              <a:t> – </a:t>
            </a:r>
            <a:r>
              <a:rPr lang="en-US" dirty="0" err="1" smtClean="0"/>
              <a:t>gjaldfrjáls</a:t>
            </a:r>
            <a:endParaRPr lang="en-US" dirty="0" smtClean="0"/>
          </a:p>
          <a:p>
            <a:pPr lvl="1"/>
            <a:r>
              <a:rPr lang="is-IS" dirty="0" smtClean="0"/>
              <a:t>Framsetning niðurstaðna þarf að vera á “mannamáli”</a:t>
            </a:r>
          </a:p>
          <a:p>
            <a:pPr lvl="1"/>
            <a:r>
              <a:rPr lang="is-IS" dirty="0" smtClean="0"/>
              <a:t>Sýnileiki rannsókna á vegum Ferðamálastofu lítill</a:t>
            </a:r>
          </a:p>
          <a:p>
            <a:pPr lvl="1"/>
            <a:r>
              <a:rPr lang="is-IS" dirty="0" smtClean="0"/>
              <a:t>Endurtekning rannsókna mikilvæg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Rannsóknaþörf í ferðaþjónustu frh.</a:t>
            </a:r>
            <a:endParaRPr lang="en-US" dirty="0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b="1" dirty="0" err="1" smtClean="0"/>
              <a:t>Markaðs</a:t>
            </a:r>
            <a:r>
              <a:rPr lang="en-US" sz="3200" b="1" dirty="0" smtClean="0"/>
              <a:t>-/</a:t>
            </a:r>
            <a:r>
              <a:rPr lang="en-US" sz="3200" b="1" dirty="0" err="1" smtClean="0"/>
              <a:t>sölu</a:t>
            </a:r>
            <a:r>
              <a:rPr lang="en-US" sz="3200" b="1" dirty="0" smtClean="0"/>
              <a:t>- </a:t>
            </a:r>
            <a:r>
              <a:rPr lang="en-US" sz="3200" b="1" dirty="0" err="1" smtClean="0"/>
              <a:t>og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útgáfumál</a:t>
            </a:r>
            <a:endParaRPr lang="en-US" sz="3200" b="1" dirty="0" smtClean="0"/>
          </a:p>
          <a:p>
            <a:pPr lvl="1"/>
            <a:r>
              <a:rPr lang="en-US" sz="2400" dirty="0" smtClean="0"/>
              <a:t> </a:t>
            </a:r>
            <a:r>
              <a:rPr lang="en-US" sz="2400" dirty="0" err="1" smtClean="0"/>
              <a:t>Staðlaðar</a:t>
            </a:r>
            <a:r>
              <a:rPr lang="en-US" sz="2400" dirty="0" smtClean="0"/>
              <a:t> </a:t>
            </a:r>
            <a:r>
              <a:rPr lang="en-US" sz="2400" dirty="0" err="1" smtClean="0"/>
              <a:t>viðhorfskannanir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err="1" smtClean="0"/>
              <a:t>Rannsóknir</a:t>
            </a:r>
            <a:r>
              <a:rPr lang="en-US" sz="2400" dirty="0" smtClean="0"/>
              <a:t> á </a:t>
            </a:r>
            <a:r>
              <a:rPr lang="en-US" sz="2400" dirty="0" err="1" smtClean="0"/>
              <a:t>framboðshliðinni</a:t>
            </a:r>
            <a:r>
              <a:rPr lang="en-US" sz="2400" dirty="0" smtClean="0"/>
              <a:t>.</a:t>
            </a:r>
          </a:p>
          <a:p>
            <a:pPr lvl="1"/>
            <a:r>
              <a:rPr lang="nn-NO" sz="2400" dirty="0" smtClean="0"/>
              <a:t>Hvaða hópar eru að koma til landsins?</a:t>
            </a:r>
          </a:p>
          <a:p>
            <a:r>
              <a:rPr lang="en-US" sz="3200" b="1" dirty="0" err="1" smtClean="0"/>
              <a:t>Landsbyggðin</a:t>
            </a:r>
            <a:endParaRPr lang="en-US" sz="3200" b="1" dirty="0" smtClean="0"/>
          </a:p>
          <a:p>
            <a:pPr lvl="1"/>
            <a:r>
              <a:rPr lang="en-US" sz="2400" dirty="0" err="1" smtClean="0"/>
              <a:t>Hagrænt</a:t>
            </a:r>
            <a:r>
              <a:rPr lang="en-US" sz="2400" dirty="0" smtClean="0"/>
              <a:t> </a:t>
            </a:r>
            <a:r>
              <a:rPr lang="en-US" sz="2400" dirty="0" err="1" smtClean="0"/>
              <a:t>margfeldi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err="1" smtClean="0"/>
              <a:t>Ímyndarsköpun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err="1" smtClean="0"/>
              <a:t>Skipulag</a:t>
            </a:r>
            <a:r>
              <a:rPr lang="en-US" sz="2400" dirty="0" smtClean="0"/>
              <a:t> </a:t>
            </a:r>
            <a:r>
              <a:rPr lang="en-US" sz="2400" dirty="0" err="1" smtClean="0"/>
              <a:t>og</a:t>
            </a:r>
            <a:r>
              <a:rPr lang="en-US" sz="2400" dirty="0" smtClean="0"/>
              <a:t> </a:t>
            </a:r>
            <a:r>
              <a:rPr lang="en-US" sz="2400" dirty="0" err="1" smtClean="0"/>
              <a:t>stefnumótun</a:t>
            </a:r>
            <a:r>
              <a:rPr lang="en-US" sz="3200" dirty="0" smtClean="0"/>
              <a:t>.</a:t>
            </a:r>
            <a:endParaRPr lang="is-IS" sz="32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Rannsóknaþörf í ferðaþjónustu frh.</a:t>
            </a:r>
            <a:endParaRPr lang="en-US" dirty="0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b="1" dirty="0" err="1" smtClean="0"/>
              <a:t>Rekstraraðilar</a:t>
            </a:r>
            <a:endParaRPr lang="en-US" sz="3200" b="1" dirty="0" smtClean="0"/>
          </a:p>
          <a:p>
            <a:pPr lvl="1"/>
            <a:r>
              <a:rPr lang="en-US" sz="2400" dirty="0" err="1" smtClean="0"/>
              <a:t>Umfang</a:t>
            </a:r>
            <a:r>
              <a:rPr lang="en-US" sz="2400" dirty="0" smtClean="0"/>
              <a:t> </a:t>
            </a:r>
            <a:r>
              <a:rPr lang="en-US" sz="2400" dirty="0" err="1" smtClean="0"/>
              <a:t>og</a:t>
            </a:r>
            <a:r>
              <a:rPr lang="en-US" sz="2400" dirty="0" smtClean="0"/>
              <a:t> </a:t>
            </a:r>
            <a:r>
              <a:rPr lang="en-US" sz="2400" dirty="0" err="1" smtClean="0"/>
              <a:t>virði</a:t>
            </a:r>
            <a:r>
              <a:rPr lang="en-US" sz="2400" dirty="0" smtClean="0"/>
              <a:t> </a:t>
            </a:r>
            <a:r>
              <a:rPr lang="en-US" sz="2400" dirty="0" err="1" smtClean="0"/>
              <a:t>ferðaþjónustu</a:t>
            </a:r>
            <a:r>
              <a:rPr lang="en-US" sz="2400" dirty="0" smtClean="0"/>
              <a:t>.</a:t>
            </a:r>
          </a:p>
          <a:p>
            <a:pPr lvl="1"/>
            <a:r>
              <a:rPr lang="nn-NO" sz="2400" dirty="0" smtClean="0"/>
              <a:t>Reglubundnar sumar- og vetrar -</a:t>
            </a:r>
            <a:r>
              <a:rPr lang="en-US" sz="2400" dirty="0" err="1" smtClean="0"/>
              <a:t>kannanir</a:t>
            </a:r>
            <a:r>
              <a:rPr lang="en-US" sz="2400" dirty="0" smtClean="0"/>
              <a:t> (</a:t>
            </a:r>
            <a:r>
              <a:rPr lang="en-US" sz="2400" dirty="0" err="1" smtClean="0"/>
              <a:t>sérstakar</a:t>
            </a:r>
            <a:r>
              <a:rPr lang="en-US" sz="2400" dirty="0" smtClean="0"/>
              <a:t> </a:t>
            </a:r>
            <a:r>
              <a:rPr lang="en-US" sz="2400" dirty="0" err="1" smtClean="0"/>
              <a:t>kannanir</a:t>
            </a:r>
            <a:r>
              <a:rPr lang="en-US" sz="2400" dirty="0" smtClean="0"/>
              <a:t> </a:t>
            </a:r>
            <a:r>
              <a:rPr lang="en-US" sz="2400" dirty="0" err="1" smtClean="0"/>
              <a:t>meðal</a:t>
            </a:r>
            <a:r>
              <a:rPr lang="en-US" sz="2400" dirty="0" smtClean="0"/>
              <a:t> </a:t>
            </a:r>
            <a:r>
              <a:rPr lang="en-US" sz="2400" dirty="0" err="1" smtClean="0"/>
              <a:t>viðskiptaferðamanna</a:t>
            </a:r>
            <a:r>
              <a:rPr lang="en-US" sz="2400" dirty="0" smtClean="0"/>
              <a:t>).</a:t>
            </a:r>
          </a:p>
          <a:p>
            <a:pPr lvl="1"/>
            <a:r>
              <a:rPr lang="en-US" sz="2400" dirty="0" err="1" smtClean="0"/>
              <a:t>Ímynd</a:t>
            </a:r>
            <a:r>
              <a:rPr lang="en-US" sz="2400" dirty="0" smtClean="0"/>
              <a:t> </a:t>
            </a:r>
            <a:r>
              <a:rPr lang="en-US" sz="2400" dirty="0" err="1" smtClean="0"/>
              <a:t>Íslands</a:t>
            </a:r>
            <a:r>
              <a:rPr lang="en-US" sz="2400" dirty="0" smtClean="0"/>
              <a:t> </a:t>
            </a:r>
            <a:r>
              <a:rPr lang="en-US" sz="2400" dirty="0" err="1" smtClean="0"/>
              <a:t>og</a:t>
            </a:r>
            <a:r>
              <a:rPr lang="en-US" sz="2400" dirty="0" smtClean="0"/>
              <a:t> </a:t>
            </a:r>
            <a:r>
              <a:rPr lang="en-US" sz="2400" dirty="0" err="1" smtClean="0"/>
              <a:t>ánægjuvog</a:t>
            </a:r>
            <a:endParaRPr lang="en-US" sz="2400" dirty="0" smtClean="0"/>
          </a:p>
          <a:p>
            <a:r>
              <a:rPr lang="en-US" sz="3200" b="1" dirty="0" err="1" smtClean="0"/>
              <a:t>Ríki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og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sveitarfélög</a:t>
            </a:r>
            <a:endParaRPr lang="en-US" sz="3200" b="1" dirty="0" smtClean="0"/>
          </a:p>
          <a:p>
            <a:pPr lvl="1"/>
            <a:r>
              <a:rPr lang="en-US" sz="2400" dirty="0" err="1" smtClean="0"/>
              <a:t>Þolmarkarannsóknir</a:t>
            </a:r>
            <a:r>
              <a:rPr lang="en-US" sz="2400" dirty="0" smtClean="0"/>
              <a:t> </a:t>
            </a:r>
            <a:r>
              <a:rPr lang="en-US" sz="2400" dirty="0" err="1" smtClean="0"/>
              <a:t>og</a:t>
            </a:r>
            <a:r>
              <a:rPr lang="en-US" sz="2400" dirty="0" smtClean="0"/>
              <a:t> </a:t>
            </a:r>
            <a:r>
              <a:rPr lang="en-US" sz="2400" dirty="0" err="1" smtClean="0"/>
              <a:t>landnýting</a:t>
            </a:r>
            <a:r>
              <a:rPr lang="en-US" sz="2400" dirty="0" smtClean="0"/>
              <a:t>.</a:t>
            </a:r>
          </a:p>
          <a:p>
            <a:pPr lvl="1"/>
            <a:r>
              <a:rPr lang="nn-NO" sz="2400" dirty="0" smtClean="0"/>
              <a:t>Arðsemi og afkoma fyrirtækja og </a:t>
            </a:r>
            <a:r>
              <a:rPr lang="en-US" sz="2400" dirty="0" err="1" smtClean="0"/>
              <a:t>samfélags</a:t>
            </a:r>
            <a:r>
              <a:rPr lang="en-US" sz="2400" dirty="0" smtClean="0"/>
              <a:t> (</a:t>
            </a:r>
            <a:r>
              <a:rPr lang="en-US" sz="2400" dirty="0" err="1" smtClean="0"/>
              <a:t>margfeldisáhrif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err="1" smtClean="0"/>
              <a:t>Svæðisbundnar</a:t>
            </a:r>
            <a:r>
              <a:rPr lang="en-US" sz="2400" dirty="0" smtClean="0"/>
              <a:t> </a:t>
            </a:r>
            <a:r>
              <a:rPr lang="en-US" sz="2400" dirty="0" err="1" smtClean="0"/>
              <a:t>viðskiptarannsóknir</a:t>
            </a:r>
            <a:endParaRPr lang="is-IS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Rannsóknaþörf í ferðaþjónustu frh.</a:t>
            </a:r>
            <a:endParaRPr lang="en-US" dirty="0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sz="2400" b="1" dirty="0" smtClean="0"/>
              <a:t>Vinnuhópur Ferðamálastofu gerði í framhaldi tillögu að 10 rannsóknarefnum til Samgönguráðuneytisins</a:t>
            </a:r>
          </a:p>
          <a:p>
            <a:pPr lvl="0">
              <a:buNone/>
            </a:pPr>
            <a:r>
              <a:rPr lang="is-IS" dirty="0" smtClean="0"/>
              <a:t>1. 	Kannanir meðal ferðamanna á Íslandi </a:t>
            </a:r>
            <a:endParaRPr lang="en-US" sz="4000" dirty="0" smtClean="0"/>
          </a:p>
          <a:p>
            <a:pPr lvl="0">
              <a:buNone/>
            </a:pPr>
            <a:r>
              <a:rPr lang="is-IS" dirty="0" smtClean="0"/>
              <a:t>2. 	Ímynd og viðhorf til landsins á erlendum 	mörkuðum</a:t>
            </a:r>
          </a:p>
          <a:p>
            <a:pPr lvl="0">
              <a:buNone/>
            </a:pPr>
            <a:r>
              <a:rPr lang="is-IS" dirty="0" smtClean="0"/>
              <a:t>3. 	Þróun á ferðamörkuðum erlendis og 	innanlands</a:t>
            </a:r>
            <a:endParaRPr lang="en-US" sz="4000" dirty="0" smtClean="0"/>
          </a:p>
          <a:p>
            <a:pPr lvl="0">
              <a:buNone/>
            </a:pPr>
            <a:r>
              <a:rPr lang="en-US" dirty="0" smtClean="0"/>
              <a:t>4. 	</a:t>
            </a:r>
            <a:r>
              <a:rPr lang="is-IS" dirty="0" smtClean="0"/>
              <a:t>Árangur af landkynningar- og markaðsstarfi</a:t>
            </a:r>
            <a:endParaRPr lang="en-US" sz="4000" dirty="0" smtClean="0"/>
          </a:p>
          <a:p>
            <a:pPr>
              <a:buNone/>
            </a:pPr>
            <a:endParaRPr lang="en-US" sz="4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Rannsóknaþörf í ferðaþjónustu frh.</a:t>
            </a:r>
            <a:endParaRPr lang="en-US" dirty="0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>
              <a:buNone/>
            </a:pPr>
            <a:r>
              <a:rPr lang="is-IS" dirty="0" smtClean="0"/>
              <a:t>5. 	Þolmörk ferðamennsku á einstaka 	ferðamannastöðum</a:t>
            </a:r>
            <a:endParaRPr lang="en-US" sz="4000" dirty="0" smtClean="0"/>
          </a:p>
          <a:p>
            <a:pPr lvl="0">
              <a:buNone/>
            </a:pPr>
            <a:r>
              <a:rPr lang="is-IS" dirty="0" smtClean="0"/>
              <a:t>6. 	Þolmörk ferðamennsku í einstaka 	landshlutum</a:t>
            </a:r>
            <a:endParaRPr lang="en-US" sz="4000" dirty="0" smtClean="0"/>
          </a:p>
          <a:p>
            <a:pPr lvl="0">
              <a:buNone/>
            </a:pPr>
            <a:r>
              <a:rPr lang="en-US" dirty="0" smtClean="0"/>
              <a:t>7. 	</a:t>
            </a:r>
            <a:r>
              <a:rPr lang="en-US" dirty="0" err="1" smtClean="0"/>
              <a:t>Þolmörk</a:t>
            </a:r>
            <a:r>
              <a:rPr lang="en-US" dirty="0" smtClean="0"/>
              <a:t> </a:t>
            </a:r>
            <a:r>
              <a:rPr lang="en-US" dirty="0" err="1" smtClean="0"/>
              <a:t>ferðamennsku</a:t>
            </a:r>
            <a:r>
              <a:rPr lang="en-US" dirty="0" smtClean="0"/>
              <a:t> á </a:t>
            </a:r>
            <a:r>
              <a:rPr lang="en-US" dirty="0" err="1" smtClean="0"/>
              <a:t>landsvísu</a:t>
            </a:r>
            <a:endParaRPr lang="en-US" sz="4000" dirty="0" smtClean="0"/>
          </a:p>
          <a:p>
            <a:pPr lvl="0">
              <a:buNone/>
            </a:pPr>
            <a:r>
              <a:rPr lang="is-IS" dirty="0" smtClean="0"/>
              <a:t>8. 	Rekstrarumhverfi ferðaþjónustunnar</a:t>
            </a:r>
            <a:endParaRPr lang="en-US" sz="4000" dirty="0" smtClean="0"/>
          </a:p>
          <a:p>
            <a:pPr lvl="0">
              <a:buNone/>
            </a:pPr>
            <a:r>
              <a:rPr lang="is-IS" dirty="0" smtClean="0"/>
              <a:t>9. 	Hlutverk hins opinbera í 	uppbyggingu/skipulagningu 	ferðaþjónustunnar</a:t>
            </a:r>
            <a:endParaRPr lang="en-US" sz="4000" dirty="0" smtClean="0"/>
          </a:p>
          <a:p>
            <a:pPr>
              <a:buNone/>
            </a:pPr>
            <a:r>
              <a:rPr lang="is-IS" dirty="0" smtClean="0"/>
              <a:t>10. 	Hagræn áhrif ferðamennsku</a:t>
            </a:r>
            <a:endParaRPr lang="is-IS" sz="66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Þarfagreining fyrir fræðslu og menntun í ferðaþjónustu</a:t>
            </a:r>
            <a:endParaRPr lang="en-US" dirty="0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s-IS" sz="3200" dirty="0" smtClean="0"/>
              <a:t>Markmið:</a:t>
            </a:r>
          </a:p>
          <a:p>
            <a:pPr lvl="1"/>
            <a:r>
              <a:rPr lang="is-IS" sz="3200" dirty="0" smtClean="0"/>
              <a:t>Þarfir ólíkra hópa og greina innan ferðaþjónustunnar</a:t>
            </a:r>
          </a:p>
          <a:p>
            <a:pPr lvl="1"/>
            <a:r>
              <a:rPr lang="is-IS" sz="3200" dirty="0" smtClean="0"/>
              <a:t>Skipulag og stefnumörkun náms og fræðslu í ferðaþjónustu</a:t>
            </a:r>
          </a:p>
          <a:p>
            <a:pPr lvl="1"/>
            <a:r>
              <a:rPr lang="is-IS" sz="3200" dirty="0" smtClean="0"/>
              <a:t>Aukin hæfni og menntun komi að notum í ferðaþjónustu</a:t>
            </a:r>
          </a:p>
          <a:p>
            <a:pPr lvl="1"/>
            <a:endParaRPr lang="en-US" sz="4000" dirty="0" smtClean="0"/>
          </a:p>
          <a:p>
            <a:pPr>
              <a:buNone/>
            </a:pPr>
            <a:endParaRPr lang="en-US" sz="4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">
  <a:themeElements>
    <a:clrScheme name="Project Overview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Project Overview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Office\Templates\1033\Project Overview.pot</Template>
  <TotalTime>6076</TotalTime>
  <Words>277</Words>
  <Application>Microsoft PowerPoint 7.0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Project Overview</vt:lpstr>
      <vt:lpstr>Slide 1</vt:lpstr>
      <vt:lpstr>Efnisyfirlit</vt:lpstr>
      <vt:lpstr>Rannsóknaþörf í ferðaþjónustu</vt:lpstr>
      <vt:lpstr>Rannsóknaþörf í ferðaþjónustu frh.</vt:lpstr>
      <vt:lpstr>Rannsóknaþörf í ferðaþjónustu frh.</vt:lpstr>
      <vt:lpstr>Rannsóknaþörf í ferðaþjónustu frh.</vt:lpstr>
      <vt:lpstr>Rannsóknaþörf í ferðaþjónustu frh.</vt:lpstr>
      <vt:lpstr>Rannsóknaþörf í ferðaþjónustu frh.</vt:lpstr>
      <vt:lpstr>Þarfagreining fyrir fræðslu og menntun í ferðaþjónustu</vt:lpstr>
      <vt:lpstr>Þarfagreining fyrir fræðslu og menntun í ferðaþjónustu</vt:lpstr>
      <vt:lpstr>Áherslur SAF í rannsóknum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Árni Gunnarsson</cp:lastModifiedBy>
  <cp:revision>101</cp:revision>
  <cp:lastPrinted>1601-01-01T00:00:00Z</cp:lastPrinted>
  <dcterms:created xsi:type="dcterms:W3CDTF">1601-01-01T00:00:00Z</dcterms:created>
  <dcterms:modified xsi:type="dcterms:W3CDTF">2008-10-22T22:56:10Z</dcterms:modified>
</cp:coreProperties>
</file>